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0" r:id="rId2"/>
  </p:sldMasterIdLst>
  <p:notesMasterIdLst>
    <p:notesMasterId r:id="rId13"/>
  </p:notesMasterIdLst>
  <p:sldIdLst>
    <p:sldId id="256" r:id="rId3"/>
    <p:sldId id="257" r:id="rId4"/>
    <p:sldId id="259" r:id="rId5"/>
    <p:sldId id="258" r:id="rId6"/>
    <p:sldId id="260" r:id="rId7"/>
    <p:sldId id="265" r:id="rId8"/>
    <p:sldId id="266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9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crgbClr r="0" g="0" b="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00" d="100"/>
          <a:sy n="100" d="100"/>
        </p:scale>
        <p:origin x="1896" y="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99CC1921-DF74-4DB5-8516-FEE78A013266}" type="datetimeFigureOut">
              <a:rPr lang="en-US" smtClean="0"/>
              <a:pPr/>
              <a:t>10/9/2025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ED24B878-6DFB-4618-B68C-9AE072238BF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24B878-6DFB-4618-B68C-9AE072238BF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24B878-6DFB-4618-B68C-9AE072238BF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957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24B878-6DFB-4618-B68C-9AE072238BF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24B878-6DFB-4618-B68C-9AE072238BF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483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24B878-6DFB-4618-B68C-9AE072238BF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5855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24B878-6DFB-4618-B68C-9AE072238BF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6332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24B878-6DFB-4618-B68C-9AE072238BF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9278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24B878-6DFB-4618-B68C-9AE072238BF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2610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24B878-6DFB-4618-B68C-9AE072238BF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4140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24B878-6DFB-4618-B68C-9AE072238BF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6507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29" name="Shap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hap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6" name="Shap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0AB5E-65B2-470F-A90D-8944CCF2250D}" type="datetime2">
              <a:rPr lang="en-US" smtClean="0"/>
              <a:pPr/>
              <a:t>Thursday, October 9, 2025</a:t>
            </a:fld>
            <a:endParaRPr lang="en-US"/>
          </a:p>
        </p:txBody>
      </p:sp>
      <p:sp>
        <p:nvSpPr>
          <p:cNvPr id="2" name="Shap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hap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7A92-D244-4C94-97DC-00C50A8E32A7}" type="datetime2">
              <a:rPr lang="en-US" smtClean="0"/>
              <a:pPr/>
              <a:t>Thursday, October 9, 2025</a:t>
            </a:fld>
            <a:endParaRPr lang="en-US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>
                <a:solidFill>
                  <a:schemeClr val="accent1">
                    <a:shade val="75000"/>
                  </a:schemeClr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A7A92-D244-4C94-97DC-00C50A8E32A7}" type="datetime2">
              <a:rPr lang="en-US" smtClean="0"/>
              <a:pPr/>
              <a:t>Thursday, October 9, 2025</a:t>
            </a:fld>
            <a:endParaRPr lang="en-US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>
                <a:solidFill>
                  <a:schemeClr val="accent1">
                    <a:shade val="75000"/>
                  </a:schemeClr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Shape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5" name="Shap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4066D-E18E-46CA-ADDB-DC7D9F287FCD}" type="datetime2">
              <a:rPr lang="en-US" smtClean="0"/>
              <a:pPr/>
              <a:t>Thursday, October 9, 2025</a:t>
            </a:fld>
            <a:endParaRPr lang="en-US"/>
          </a:p>
        </p:txBody>
      </p:sp>
      <p:sp>
        <p:nvSpPr>
          <p:cNvPr id="19" name="Shap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hap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Shap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6C238-36A3-43CE-9745-62AF0A355E2A}" type="datetime2">
              <a:rPr lang="en-US" smtClean="0"/>
              <a:pPr/>
              <a:t>Thursday, October 9, 2025</a:t>
            </a:fld>
            <a:endParaRPr lang="en-US"/>
          </a:p>
        </p:txBody>
      </p:sp>
      <p:sp>
        <p:nvSpPr>
          <p:cNvPr id="11" name="Shap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hap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hap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Shape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Shape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Shape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6EB92-F772-4663-8537-1301BB50BFAC}" type="datetime2">
              <a:rPr lang="en-US" smtClean="0"/>
              <a:pPr/>
              <a:t>Thursday, October 9, 2025</a:t>
            </a:fld>
            <a:endParaRPr lang="en-US"/>
          </a:p>
        </p:txBody>
      </p:sp>
      <p:sp>
        <p:nvSpPr>
          <p:cNvPr id="10" name="Shap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hap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hape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Shape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Shape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Shape 27"/>
          <p:cNvSpPr>
            <a:spLocks noGrp="1"/>
          </p:cNvSpPr>
          <p:nvPr>
            <p:ph sz="quarter" idx="4"/>
          </p:nvPr>
        </p:nvSpPr>
        <p:spPr>
          <a:xfrm>
            <a:off x="4648200" y="1316037"/>
            <a:ext cx="42703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hap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2C789-5B62-48FF-9191-791023128F05}" type="datetime2">
              <a:rPr lang="en-US" smtClean="0"/>
              <a:pPr/>
              <a:t>Thursday, October 9, 2025</a:t>
            </a:fld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Shap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E5AB2-AD30-4274-ADEE-77A916493B5C}" type="datetime2">
              <a:rPr lang="en-US" smtClean="0"/>
              <a:pPr/>
              <a:t>Thursday, October 9, 2025</a:t>
            </a:fld>
            <a:endParaRPr lang="en-US"/>
          </a:p>
        </p:txBody>
      </p:sp>
      <p:sp>
        <p:nvSpPr>
          <p:cNvPr id="21" name="Shap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76396-5064-41C5-A285-015EE0047001}" type="datetime2">
              <a:rPr lang="en-US" smtClean="0"/>
              <a:pPr/>
              <a:t>Thursday, October 9, 2025</a:t>
            </a:fld>
            <a:endParaRPr lang="en-US"/>
          </a:p>
        </p:txBody>
      </p:sp>
      <p:sp>
        <p:nvSpPr>
          <p:cNvPr id="24" name="Shap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12" name="Shap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6" name="Shape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Shape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5" name="Shap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9F948-767F-407F-A020-A5EC9CBC2988}" type="datetime2">
              <a:rPr lang="en-US" smtClean="0"/>
              <a:pPr/>
              <a:t>Thursday, October 9, 2025</a:t>
            </a:fld>
            <a:endParaRPr lang="en-US"/>
          </a:p>
        </p:txBody>
      </p:sp>
      <p:sp>
        <p:nvSpPr>
          <p:cNvPr id="29" name="Shap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Shap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51B7D-C0F1-466D-856C-C3614969F05D}" type="datetime2">
              <a:rPr lang="en-US" smtClean="0"/>
              <a:pPr/>
              <a:t>Thursday, October 9, 2025</a:t>
            </a:fld>
            <a:endParaRPr lang="en-US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hap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Shap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6" name="Shape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>
              <a:defRPr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l"/>
            <a:fld id="{4C8A7A92-D244-4C94-97DC-00C50A8E32A7}" type="datetime2">
              <a:rPr lang="en-US" smtClean="0"/>
              <a:pPr algn="l"/>
              <a:t>Thursday, October 9, 2025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r"/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F7A2BDD-D331-44F0-96AA-4FB4ED497064}" type="slidenum">
              <a:rPr lang="en-US" smtClean="0">
                <a:solidFill>
                  <a:schemeClr val="accent1">
                    <a:shade val="75000"/>
                  </a:schemeClr>
                </a:solidFill>
              </a:rPr>
              <a:pPr/>
              <a:t>‹#›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l" rtl="0" eaLnBrk="1" latinLnBrk="0" hangingPunct="1">
        <a:spcBef>
          <a:spcPct val="0"/>
        </a:spcBef>
        <a:buNone/>
        <a:defRPr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Convention Planning process </a:t>
            </a:r>
            <a:br>
              <a:rPr lang="en-US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revision proposal –  again!</a:t>
            </a:r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OCTA  2018  Spring  Meeting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D71EE9C-30D0-43B5-AFAD-9FE0B208DC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381000"/>
            <a:ext cx="2057400" cy="185737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Next  steps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812418-D085-404B-AED2-5BB8304D4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8610600" cy="50292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Get consensus and support from National Officers and Board Of Directors </a:t>
            </a:r>
          </a:p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Determine who serves as “National” role</a:t>
            </a:r>
          </a:p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Develop templates</a:t>
            </a:r>
          </a:p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Develop list forms</a:t>
            </a:r>
          </a:p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Determine when to begin using the process</a:t>
            </a:r>
          </a:p>
        </p:txBody>
      </p:sp>
    </p:spTree>
    <p:extLst>
      <p:ext uri="{BB962C8B-B14F-4D97-AF65-F5344CB8AC3E}">
        <p14:creationId xmlns:p14="http://schemas.microsoft.com/office/powerpoint/2010/main" val="42883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Problems  with  current  process</a:t>
            </a: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5715000" cy="4953000"/>
          </a:xfrm>
        </p:spPr>
        <p:txBody>
          <a:bodyPr>
            <a:normAutofit fontScale="99500"/>
          </a:bodyPr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Too much work for small chapters</a:t>
            </a:r>
          </a:p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Limited expertise in chapters</a:t>
            </a:r>
          </a:p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Chapters must relearn every time they host</a:t>
            </a:r>
          </a:p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Side-Effects</a:t>
            </a:r>
          </a:p>
          <a:p>
            <a:pPr lvl="1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No increase in membership as a result of convention </a:t>
            </a:r>
          </a:p>
          <a:p>
            <a:pPr lvl="1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Often a loss of key members due to burn out</a:t>
            </a:r>
          </a:p>
          <a:p>
            <a:pPr lvl="1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Often a recovery period of several years for members</a:t>
            </a:r>
          </a:p>
          <a:p>
            <a:pPr lvl="1"/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D6492DB-5D9A-4B01-9379-F7777656DB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1600200"/>
            <a:ext cx="2283714" cy="2819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B8C2338-1433-4A08-B817-455782AB4CAD}"/>
              </a:ext>
            </a:extLst>
          </p:cNvPr>
          <p:cNvSpPr txBox="1"/>
          <p:nvPr/>
        </p:nvSpPr>
        <p:spPr>
          <a:xfrm>
            <a:off x="6324981" y="4433095"/>
            <a:ext cx="25877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>
                <a:solidFill>
                  <a:schemeClr val="accent6">
                    <a:lumMod val="50000"/>
                  </a:schemeClr>
                </a:solidFill>
                <a:latin typeface="Poor Richard" panose="02080502050505020702" pitchFamily="18" charset="0"/>
              </a:rPr>
              <a:t>Nobody joins OCTA to plan a convention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New  process  Key  features</a:t>
            </a: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8534400" cy="5029200"/>
          </a:xfrm>
        </p:spPr>
        <p:txBody>
          <a:bodyPr>
            <a:normAutofit fontScale="99500"/>
          </a:bodyPr>
          <a:lstStyle/>
          <a:p>
            <a:pPr lvl="0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National to do tasks which are common and recurring </a:t>
            </a:r>
          </a:p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Chapters to do tasks specific to the location and chapter</a:t>
            </a:r>
          </a:p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Some tasks are shared between National and chapters</a:t>
            </a:r>
          </a:p>
          <a:p>
            <a:pPr lvl="0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Share information between National and chapters</a:t>
            </a:r>
          </a:p>
          <a:p>
            <a:pPr lvl="0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Develop and utilize lists and templates</a:t>
            </a:r>
          </a:p>
        </p:txBody>
      </p:sp>
    </p:spTree>
    <p:extLst>
      <p:ext uri="{BB962C8B-B14F-4D97-AF65-F5344CB8AC3E}">
        <p14:creationId xmlns:p14="http://schemas.microsoft.com/office/powerpoint/2010/main" val="3634759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Benefits  of  change</a:t>
            </a:r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8534400" cy="5029200"/>
          </a:xfrm>
        </p:spPr>
        <p:txBody>
          <a:bodyPr>
            <a:normAutofit fontScale="99500"/>
          </a:bodyPr>
          <a:lstStyle/>
          <a:p>
            <a:pPr lvl="0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Promotes cooperation and coordination between National and chapters</a:t>
            </a:r>
          </a:p>
          <a:p>
            <a:pPr lvl="0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Utilizes previous knowledge and expertise for common tasks to promote consistency and ease of planning</a:t>
            </a:r>
          </a:p>
          <a:p>
            <a:pPr lvl="0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Utilizes templates and information sharing to make recurring tasks easier</a:t>
            </a:r>
          </a:p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Promotes refinement and improvement of most areas over time by noting performance, good ideas, and sharing information</a:t>
            </a:r>
          </a:p>
        </p:txBody>
      </p:sp>
    </p:spTree>
    <p:extLst>
      <p:ext uri="{BB962C8B-B14F-4D97-AF65-F5344CB8AC3E}">
        <p14:creationId xmlns:p14="http://schemas.microsoft.com/office/powerpoint/2010/main" val="1564294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templates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96312D5F-886A-4B18-8C21-8D5B34ACD26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41033120"/>
              </p:ext>
            </p:extLst>
          </p:nvPr>
        </p:nvGraphicFramePr>
        <p:xfrm>
          <a:off x="304800" y="1600200"/>
          <a:ext cx="8610600" cy="349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1149697118"/>
                    </a:ext>
                  </a:extLst>
                </a:gridCol>
                <a:gridCol w="5715000">
                  <a:extLst>
                    <a:ext uri="{9D8B030D-6E8A-4147-A177-3AD203B41FA5}">
                      <a16:colId xmlns:a16="http://schemas.microsoft.com/office/drawing/2014/main" val="32169494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Category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Content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3109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Communications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Media communications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4131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Exhibitors &amp; Sales Rooms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Contacting authors, publishers, and book sellers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5800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Finances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Financial planning and reporting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4355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Publications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Registration booklet</a:t>
                      </a:r>
                    </a:p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Convention booklet</a:t>
                      </a:r>
                    </a:p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Tour guide booklet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0194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Registration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Registration workbook</a:t>
                      </a:r>
                    </a:p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Attendee name badge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879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Sponsors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Letter requesting sponsorship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5171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643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Contact  lists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96312D5F-886A-4B18-8C21-8D5B34ACD26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84291706"/>
              </p:ext>
            </p:extLst>
          </p:nvPr>
        </p:nvGraphicFramePr>
        <p:xfrm>
          <a:off x="304800" y="1600200"/>
          <a:ext cx="8610600" cy="3053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1149697118"/>
                    </a:ext>
                  </a:extLst>
                </a:gridCol>
                <a:gridCol w="5715000">
                  <a:extLst>
                    <a:ext uri="{9D8B030D-6E8A-4147-A177-3AD203B41FA5}">
                      <a16:colId xmlns:a16="http://schemas.microsoft.com/office/drawing/2014/main" val="32169494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Category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Content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3109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Communications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Newspapers, media, federal, state, local entities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4131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Entertainment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Dancers, musicians, performers, reenactors, etc.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5800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Exhibitors &amp; Sales Rooms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Authors, publishers, book sellers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4355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Facilities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Available facilities which have been considered and used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01940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Programs &amp; Speakers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Available speakers and their presentations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879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Sponsors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Previous and potential sponsors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51717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Transportation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Bus companies which have been considered and used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116648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D9CFC91-834F-457E-A86C-D91EDD2752DC}"/>
              </a:ext>
            </a:extLst>
          </p:cNvPr>
          <p:cNvSpPr txBox="1"/>
          <p:nvPr/>
        </p:nvSpPr>
        <p:spPr>
          <a:xfrm>
            <a:off x="190500" y="4876800"/>
            <a:ext cx="8763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National maintains list and shares with chapter during planning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Chapter identifies additional entries and returns to national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National contacts entries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Lists may be email distribution lists</a:t>
            </a:r>
          </a:p>
        </p:txBody>
      </p:sp>
    </p:spTree>
    <p:extLst>
      <p:ext uri="{BB962C8B-B14F-4D97-AF65-F5344CB8AC3E}">
        <p14:creationId xmlns:p14="http://schemas.microsoft.com/office/powerpoint/2010/main" val="1219184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other  lists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96312D5F-886A-4B18-8C21-8D5B34ACD26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53098227"/>
              </p:ext>
            </p:extLst>
          </p:nvPr>
        </p:nvGraphicFramePr>
        <p:xfrm>
          <a:off x="304800" y="1600200"/>
          <a:ext cx="8610600" cy="247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1149697118"/>
                    </a:ext>
                  </a:extLst>
                </a:gridCol>
                <a:gridCol w="5715000">
                  <a:extLst>
                    <a:ext uri="{9D8B030D-6E8A-4147-A177-3AD203B41FA5}">
                      <a16:colId xmlns:a16="http://schemas.microsoft.com/office/drawing/2014/main" val="32169494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Category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Content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3109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Auction &amp; Raffle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Sales information for future convention planning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4131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Lessons Learned</a:t>
                      </a:r>
                    </a:p>
                    <a:p>
                      <a:endParaRPr lang="en-US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Ideas and techniques which worked well and did not work well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5800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Merchandise 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Sales information for future convention planning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4355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Volunteers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Tasks frequently done by volunteers</a:t>
                      </a:r>
                    </a:p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Sources of volunteers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0194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471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accent6">
                    <a:lumMod val="50000"/>
                  </a:schemeClr>
                </a:solidFill>
              </a:rPr>
              <a:t>responsibilties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89445105-8A22-40C1-AF0E-4D494BC4B18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2868104"/>
              </p:ext>
            </p:extLst>
          </p:nvPr>
        </p:nvGraphicFramePr>
        <p:xfrm>
          <a:off x="304800" y="1600200"/>
          <a:ext cx="86106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0">
                  <a:extLst>
                    <a:ext uri="{9D8B030D-6E8A-4147-A177-3AD203B41FA5}">
                      <a16:colId xmlns:a16="http://schemas.microsoft.com/office/drawing/2014/main" val="1726075687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4028130664"/>
                    </a:ext>
                  </a:extLst>
                </a:gridCol>
              </a:tblGrid>
              <a:tr h="282388">
                <a:tc>
                  <a:txBody>
                    <a:bodyPr/>
                    <a:lstStyle/>
                    <a:p>
                      <a:r>
                        <a:rPr lang="en-US" dirty="0"/>
                        <a:t>Task Category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Primary Responsibility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3488474"/>
                  </a:ext>
                </a:extLst>
              </a:tr>
              <a:tr h="282388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Auction &amp; Raffle</a:t>
                      </a:r>
                    </a:p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Merchandise Sales</a:t>
                      </a:r>
                    </a:p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Tours</a:t>
                      </a:r>
                    </a:p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Volunteers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Chapter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0195548"/>
                  </a:ext>
                </a:extLst>
              </a:tr>
              <a:tr h="282388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Communications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Exhibitors &amp; Sales Rooms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Facilities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Meals &amp; Drinks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Registration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Risk Management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Transportation </a:t>
                      </a:r>
                      <a:r>
                        <a:rPr lang="en-US" b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(buses)</a:t>
                      </a:r>
                      <a:endParaRPr lang="en-US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National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6394401"/>
                  </a:ext>
                </a:extLst>
              </a:tr>
              <a:tr h="282388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Entertainment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Finances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Programs &amp; Speakers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Publications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Sponsors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Shared Between</a:t>
                      </a:r>
                    </a:p>
                    <a:p>
                      <a:pPr algn="ctr"/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National and Chapter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17160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7186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Task  summary</a:t>
            </a: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B44993F2-75BA-4496-BA6B-0AB2D7CB73E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10291643"/>
              </p:ext>
            </p:extLst>
          </p:nvPr>
        </p:nvGraphicFramePr>
        <p:xfrm>
          <a:off x="266700" y="1600200"/>
          <a:ext cx="8610600" cy="494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2100">
                  <a:extLst>
                    <a:ext uri="{9D8B030D-6E8A-4147-A177-3AD203B41FA5}">
                      <a16:colId xmlns:a16="http://schemas.microsoft.com/office/drawing/2014/main" val="3020370035"/>
                    </a:ext>
                  </a:extLst>
                </a:gridCol>
                <a:gridCol w="7048500">
                  <a:extLst>
                    <a:ext uri="{9D8B030D-6E8A-4147-A177-3AD203B41FA5}">
                      <a16:colId xmlns:a16="http://schemas.microsoft.com/office/drawing/2014/main" val="13895239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Group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Tasks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03398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Chapter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Obtain and sell auction and raffle items </a:t>
                      </a:r>
                      <a:endParaRPr lang="en-US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r>
                        <a:rPr lang="en-US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Obtain and sell convention related merchandise</a:t>
                      </a:r>
                      <a:endParaRPr lang="en-US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r>
                        <a:rPr lang="en-US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 publications and tour books based on templates</a:t>
                      </a:r>
                      <a:endParaRPr lang="en-US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r>
                        <a:rPr lang="en-US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Define tours</a:t>
                      </a:r>
                    </a:p>
                    <a:p>
                      <a:r>
                        <a:rPr lang="en-US" sz="1800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Solicit volunteers</a:t>
                      </a:r>
                      <a:endParaRPr lang="en-US" b="1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en-US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Assist with determining entertainment, program &amp; speakers</a:t>
                      </a:r>
                      <a:endParaRPr lang="en-US" b="1" i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r>
                        <a:rPr lang="en-US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Coordinate finances</a:t>
                      </a:r>
                      <a:endParaRPr lang="en-US" b="1" i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r>
                        <a:rPr lang="en-US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Solicit sponsors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2854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Send all communications to media</a:t>
                      </a:r>
                      <a:endParaRPr lang="en-US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r>
                        <a:rPr lang="en-US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Arrange for exhibitors and sales rooms</a:t>
                      </a:r>
                      <a:endParaRPr lang="en-US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r>
                        <a:rPr lang="en-US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Arrange for facilities, hotels, meals, and drinks</a:t>
                      </a:r>
                      <a:endParaRPr lang="en-US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r>
                        <a:rPr lang="en-US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Coordinate publications and tour books</a:t>
                      </a:r>
                      <a:endParaRPr lang="en-US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r>
                        <a:rPr lang="en-US" b="1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Handle registration, risk management, and transportation</a:t>
                      </a:r>
                      <a:endParaRPr lang="en-US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Assist with determining entertainment, program &amp; speakers</a:t>
                      </a:r>
                      <a:endParaRPr lang="en-US" b="1" i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Coordinate finances</a:t>
                      </a:r>
                      <a:endParaRPr lang="en-US" b="1" i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r>
                        <a:rPr lang="en-US" b="1" i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Solicit sponsors</a:t>
                      </a:r>
                      <a:endParaRPr lang="en-US" b="1" i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5655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20468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5DCC4D5-5D03-4D0C-B4BB-8AC1F52CA6B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Financial performance presentation</Template>
  <TotalTime>0</TotalTime>
  <Words>519</Words>
  <Application>Microsoft Office PowerPoint</Application>
  <PresentationFormat>On-screen Show (4:3)</PresentationFormat>
  <Paragraphs>133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Franklin Gothic Book</vt:lpstr>
      <vt:lpstr>Franklin Gothic Medium</vt:lpstr>
      <vt:lpstr>Poor Richard</vt:lpstr>
      <vt:lpstr>Wingdings 2</vt:lpstr>
      <vt:lpstr>Trek</vt:lpstr>
      <vt:lpstr>Convention Planning process  revision proposal –  again!</vt:lpstr>
      <vt:lpstr>Problems  with  current  process</vt:lpstr>
      <vt:lpstr>New  process  Key  features</vt:lpstr>
      <vt:lpstr>Benefits  of  change</vt:lpstr>
      <vt:lpstr>templates</vt:lpstr>
      <vt:lpstr>Contact  lists</vt:lpstr>
      <vt:lpstr>other  lists</vt:lpstr>
      <vt:lpstr>responsibilties</vt:lpstr>
      <vt:lpstr>Task  summary</vt:lpstr>
      <vt:lpstr>Next 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2018-01-28T18:05:23Z</dcterms:created>
  <dcterms:modified xsi:type="dcterms:W3CDTF">2025-10-09T14:31:58Z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TC101671179990</vt:lpwstr>
  </property>
</Properties>
</file>