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337" r:id="rId4"/>
    <p:sldId id="338" r:id="rId5"/>
    <p:sldId id="259" r:id="rId6"/>
    <p:sldId id="339" r:id="rId7"/>
    <p:sldId id="263" r:id="rId8"/>
    <p:sldId id="348" r:id="rId9"/>
    <p:sldId id="283" r:id="rId10"/>
    <p:sldId id="284" r:id="rId11"/>
    <p:sldId id="293" r:id="rId12"/>
    <p:sldId id="320" r:id="rId13"/>
    <p:sldId id="276" r:id="rId14"/>
    <p:sldId id="288" r:id="rId15"/>
    <p:sldId id="270" r:id="rId16"/>
    <p:sldId id="322" r:id="rId17"/>
    <p:sldId id="323" r:id="rId18"/>
    <p:sldId id="324" r:id="rId19"/>
    <p:sldId id="321" r:id="rId20"/>
    <p:sldId id="325" r:id="rId21"/>
    <p:sldId id="326" r:id="rId22"/>
    <p:sldId id="327" r:id="rId23"/>
    <p:sldId id="328" r:id="rId24"/>
    <p:sldId id="336" r:id="rId25"/>
    <p:sldId id="329" r:id="rId26"/>
    <p:sldId id="258" r:id="rId27"/>
    <p:sldId id="335" r:id="rId28"/>
    <p:sldId id="347" r:id="rId29"/>
    <p:sldId id="342" r:id="rId30"/>
    <p:sldId id="331" r:id="rId31"/>
    <p:sldId id="332" r:id="rId32"/>
    <p:sldId id="333" r:id="rId33"/>
    <p:sldId id="343" r:id="rId34"/>
    <p:sldId id="344" r:id="rId35"/>
    <p:sldId id="345" r:id="rId36"/>
    <p:sldId id="271" r:id="rId37"/>
    <p:sldId id="272" r:id="rId38"/>
    <p:sldId id="289" r:id="rId39"/>
    <p:sldId id="340" r:id="rId40"/>
    <p:sldId id="31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69" y="1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89E9D-39FA-46AE-8BCA-8FAF67C2F17D}"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B0DC5-4696-404B-BF5A-F571A9CE8E91}" type="slidenum">
              <a:rPr lang="en-US" smtClean="0"/>
              <a:t>‹#›</a:t>
            </a:fld>
            <a:endParaRPr lang="en-US"/>
          </a:p>
        </p:txBody>
      </p:sp>
    </p:spTree>
    <p:extLst>
      <p:ext uri="{BB962C8B-B14F-4D97-AF65-F5344CB8AC3E}">
        <p14:creationId xmlns:p14="http://schemas.microsoft.com/office/powerpoint/2010/main" val="364980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6B5EE-98A2-477F-97CB-B71EDCF34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04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Bookman Old Style"/>
                <a:ea typeface="+mn-ea"/>
                <a:cs typeface="+mn-cs"/>
              </a:rPr>
              <a:t>Original survey data is instrumental in determining the trail’s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Bookman Old Styl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Bookman Old Style"/>
                <a:ea typeface="+mn-ea"/>
                <a:cs typeface="+mn-cs"/>
              </a:rPr>
              <a:t>Colorado is surveyed by the 6</a:t>
            </a:r>
            <a:r>
              <a:rPr kumimoji="0" lang="en-US" sz="2100" b="0" i="0" u="none" strike="noStrike" kern="1200" cap="none" spc="0" normalizeH="0" baseline="30000" noProof="0" dirty="0">
                <a:ln>
                  <a:noFill/>
                </a:ln>
                <a:solidFill>
                  <a:prstClr val="black"/>
                </a:solidFill>
                <a:effectLst/>
                <a:uLnTx/>
                <a:uFillTx/>
                <a:latin typeface="Bookman Old Style"/>
                <a:ea typeface="+mn-ea"/>
                <a:cs typeface="+mn-cs"/>
              </a:rPr>
              <a:t>th</a:t>
            </a:r>
            <a:r>
              <a:rPr kumimoji="0" lang="en-US" sz="2100" b="0" i="0" u="none" strike="noStrike" kern="1200" cap="none" spc="0" normalizeH="0" baseline="0" noProof="0" dirty="0">
                <a:ln>
                  <a:noFill/>
                </a:ln>
                <a:solidFill>
                  <a:prstClr val="black"/>
                </a:solidFill>
                <a:effectLst/>
                <a:uLnTx/>
                <a:uFillTx/>
                <a:latin typeface="Bookman Old Style"/>
                <a:ea typeface="+mn-ea"/>
                <a:cs typeface="+mn-cs"/>
              </a:rPr>
              <a:t> Principal Meridian of the Public Land Survey System. 36 square mile townships are numbered north, south, east and west of the </a:t>
            </a:r>
            <a:r>
              <a:rPr kumimoji="0" lang="en-US" sz="2100" b="1" i="0" u="none" strike="noStrike" kern="1200" cap="none" spc="0" normalizeH="0" baseline="0" noProof="0" dirty="0">
                <a:ln>
                  <a:noFill/>
                </a:ln>
                <a:solidFill>
                  <a:prstClr val="black"/>
                </a:solidFill>
                <a:effectLst/>
                <a:uLnTx/>
                <a:uFillTx/>
                <a:latin typeface="Bookman Old Style"/>
                <a:ea typeface="+mn-ea"/>
                <a:cs typeface="+mn-cs"/>
              </a:rPr>
              <a:t>intersection of the base line and the principal meridian, known as the initial point.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381D7-6682-4E2E-AC1C-B33F8965FA5B}" type="slidenum">
              <a:rPr kumimoji="0" lang="en-US" sz="1200" b="0" i="0" u="none" strike="noStrike" kern="1200" cap="none" spc="0" normalizeH="0" baseline="0" noProof="0" smtClean="0">
                <a:ln>
                  <a:noFill/>
                </a:ln>
                <a:solidFill>
                  <a:prstClr val="black"/>
                </a:solidFill>
                <a:effectLst/>
                <a:uLnTx/>
                <a:uFillTx/>
                <a:latin typeface="Bookman Old Styl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357614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2100" b="1" dirty="0">
                <a:solidFill>
                  <a:prstClr val="black"/>
                </a:solidFill>
                <a:latin typeface="+mj-lt"/>
              </a:rPr>
              <a:t>Townships</a:t>
            </a:r>
            <a:r>
              <a:rPr lang="en-US" sz="2100" dirty="0">
                <a:solidFill>
                  <a:prstClr val="black"/>
                </a:solidFill>
                <a:latin typeface="+mj-lt"/>
              </a:rPr>
              <a:t> are numbered north and south of the red baseline.</a:t>
            </a:r>
          </a:p>
          <a:p>
            <a:pPr lvl="0">
              <a:defRPr/>
            </a:pPr>
            <a:endParaRPr lang="en-US" sz="2100" dirty="0">
              <a:solidFill>
                <a:prstClr val="black"/>
              </a:solidFill>
              <a:latin typeface="+mj-lt"/>
            </a:endParaRPr>
          </a:p>
          <a:p>
            <a:pPr lvl="0">
              <a:defRPr/>
            </a:pPr>
            <a:r>
              <a:rPr lang="en-US" sz="2100" b="1" dirty="0">
                <a:solidFill>
                  <a:prstClr val="black"/>
                </a:solidFill>
                <a:latin typeface="+mj-lt"/>
              </a:rPr>
              <a:t>Ranges</a:t>
            </a:r>
            <a:r>
              <a:rPr lang="en-US" sz="2100" dirty="0">
                <a:solidFill>
                  <a:prstClr val="black"/>
                </a:solidFill>
                <a:latin typeface="+mj-lt"/>
              </a:rPr>
              <a:t> are numbered east and west of the </a:t>
            </a:r>
            <a:r>
              <a:rPr lang="en-US" sz="2100" dirty="0">
                <a:solidFill>
                  <a:prstClr val="black"/>
                </a:solidFill>
              </a:rPr>
              <a:t>blue </a:t>
            </a:r>
            <a:r>
              <a:rPr lang="en-US" sz="2100" dirty="0">
                <a:solidFill>
                  <a:prstClr val="black"/>
                </a:solidFill>
                <a:latin typeface="+mj-lt"/>
              </a:rPr>
              <a:t>meridian line</a:t>
            </a:r>
          </a:p>
          <a:p>
            <a:pPr lvl="0">
              <a:defRPr/>
            </a:pPr>
            <a:endParaRPr lang="en-US" sz="2100" dirty="0">
              <a:solidFill>
                <a:prstClr val="black"/>
              </a:solidFill>
              <a:latin typeface="+mj-lt"/>
            </a:endParaRPr>
          </a:p>
          <a:p>
            <a:pPr>
              <a:defRPr/>
            </a:pPr>
            <a:r>
              <a:rPr lang="en-US" sz="2100" dirty="0">
                <a:solidFill>
                  <a:prstClr val="black"/>
                </a:solidFill>
                <a:latin typeface="+mj-lt"/>
              </a:rPr>
              <a:t>For example, </a:t>
            </a:r>
            <a:r>
              <a:rPr lang="en-US" sz="2100" b="1" dirty="0">
                <a:solidFill>
                  <a:prstClr val="black"/>
                </a:solidFill>
                <a:latin typeface="+mj-lt"/>
              </a:rPr>
              <a:t>Township 2 North</a:t>
            </a:r>
            <a:r>
              <a:rPr lang="en-US" sz="2100" dirty="0">
                <a:solidFill>
                  <a:prstClr val="black"/>
                </a:solidFill>
                <a:latin typeface="+mj-lt"/>
              </a:rPr>
              <a:t>, </a:t>
            </a:r>
            <a:r>
              <a:rPr lang="en-US" sz="2100" b="1" dirty="0">
                <a:solidFill>
                  <a:prstClr val="black"/>
                </a:solidFill>
                <a:latin typeface="+mj-lt"/>
              </a:rPr>
              <a:t>Range 3 West</a:t>
            </a:r>
            <a:r>
              <a:rPr lang="en-US" sz="2100" dirty="0">
                <a:solidFill>
                  <a:prstClr val="black"/>
                </a:solidFill>
                <a:latin typeface="+mj-lt"/>
              </a:rPr>
              <a:t>, would be the second township north of the baseline, and the 3</a:t>
            </a:r>
            <a:r>
              <a:rPr lang="en-US" sz="2100" baseline="30000" dirty="0">
                <a:solidFill>
                  <a:prstClr val="black"/>
                </a:solidFill>
                <a:latin typeface="+mj-lt"/>
              </a:rPr>
              <a:t>rd</a:t>
            </a:r>
            <a:r>
              <a:rPr lang="en-US" sz="2100" dirty="0">
                <a:solidFill>
                  <a:prstClr val="black"/>
                </a:solidFill>
                <a:latin typeface="+mj-lt"/>
              </a:rPr>
              <a:t> range west of the meridian line.</a:t>
            </a:r>
          </a:p>
          <a:p>
            <a:pPr lvl="0">
              <a:defRPr/>
            </a:pPr>
            <a:endParaRPr lang="en-US" sz="2100" dirty="0">
              <a:solidFill>
                <a:prstClr val="black"/>
              </a:solidFill>
              <a:latin typeface="+mj-lt"/>
            </a:endParaRPr>
          </a:p>
          <a:p>
            <a:endParaRPr lang="en-US" sz="21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381D7-6682-4E2E-AC1C-B33F8965FA5B}" type="slidenum">
              <a:rPr kumimoji="0" lang="en-US" sz="1200" b="0" i="0" u="none" strike="noStrike" kern="1200" cap="none" spc="0" normalizeH="0" baseline="0" noProof="0" smtClean="0">
                <a:ln>
                  <a:noFill/>
                </a:ln>
                <a:solidFill>
                  <a:prstClr val="black"/>
                </a:solidFill>
                <a:effectLst/>
                <a:uLnTx/>
                <a:uFillTx/>
                <a:latin typeface="Bookman Old Styl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11097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196" y="4518204"/>
            <a:ext cx="6798084" cy="4870271"/>
          </a:xfrm>
        </p:spPr>
        <p:txBody>
          <a:bodyPr/>
          <a:lstStyle/>
          <a:p>
            <a:r>
              <a:rPr lang="en-US" sz="2100" dirty="0">
                <a:latin typeface="Bookman Old Style" panose="02050604050505020204" pitchFamily="18" charset="0"/>
              </a:rPr>
              <a:t>As this slide demonstrates, the trail had many names. One was the Trappers or Taos Trail, which connected Taos to Ft. Laramie. Another was the Overland Trail, and as shown, many more. This diversity of names complicates mapping research.</a:t>
            </a:r>
          </a:p>
          <a:p>
            <a:endParaRPr lang="en-US" sz="2100" dirty="0">
              <a:latin typeface="Bookman Old Style" panose="02050604050505020204" pitchFamily="18" charset="0"/>
            </a:endParaRPr>
          </a:p>
          <a:p>
            <a:endParaRPr lang="en-US" sz="2100" dirty="0">
              <a:latin typeface="Bookman Old Style" panose="02050604050505020204" pitchFamily="18" charset="0"/>
            </a:endParaRPr>
          </a:p>
          <a:p>
            <a:r>
              <a:rPr lang="en-US" sz="2100" dirty="0">
                <a:latin typeface="Bookman Old Style" panose="02050604050505020204" pitchFamily="18" charset="0"/>
              </a:rPr>
              <a:t>.</a:t>
            </a:r>
          </a:p>
          <a:p>
            <a:endParaRPr lang="en-US" sz="2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381D7-6682-4E2E-AC1C-B33F8965FA5B}" type="slidenum">
              <a:rPr kumimoji="0" lang="en-US" sz="1200" b="0" i="0" u="none" strike="noStrike" kern="1200" cap="none" spc="0" normalizeH="0" baseline="0" noProof="0" smtClean="0">
                <a:ln>
                  <a:noFill/>
                </a:ln>
                <a:solidFill>
                  <a:prstClr val="black"/>
                </a:solidFill>
                <a:effectLst/>
                <a:uLnTx/>
                <a:uFillTx/>
                <a:latin typeface="Bookman Old Styl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60563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381D7-6682-4E2E-AC1C-B33F8965FA5B}" type="slidenum">
              <a:rPr kumimoji="0" lang="en-US" sz="1200" b="0" i="0" u="none" strike="noStrike" kern="1200" cap="none" spc="0" normalizeH="0" baseline="0" noProof="0" smtClean="0">
                <a:ln>
                  <a:noFill/>
                </a:ln>
                <a:solidFill>
                  <a:prstClr val="black"/>
                </a:solidFill>
                <a:effectLst/>
                <a:uLnTx/>
                <a:uFillTx/>
                <a:latin typeface="Bookman Old Styl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188275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1525588"/>
            <a:ext cx="5634037" cy="3168650"/>
          </a:xfrm>
        </p:spPr>
      </p:sp>
      <p:sp>
        <p:nvSpPr>
          <p:cNvPr id="3" name="Notes Placeholder 2"/>
          <p:cNvSpPr>
            <a:spLocks noGrp="1"/>
          </p:cNvSpPr>
          <p:nvPr>
            <p:ph type="body" idx="1"/>
          </p:nvPr>
        </p:nvSpPr>
        <p:spPr>
          <a:xfrm>
            <a:off x="710248" y="4825564"/>
            <a:ext cx="5681980" cy="3731582"/>
          </a:xfrm>
        </p:spPr>
        <p:txBody>
          <a:bodyPr/>
          <a:lstStyle/>
          <a:p>
            <a:endParaRPr lang="en-US" sz="2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381D7-6682-4E2E-AC1C-B33F8965FA5B}" type="slidenum">
              <a:rPr kumimoji="0" lang="en-US" sz="1200" b="0" i="0" u="none" strike="noStrike" kern="1200" cap="none" spc="0" normalizeH="0" baseline="0" noProof="0" smtClean="0">
                <a:ln>
                  <a:noFill/>
                </a:ln>
                <a:solidFill>
                  <a:prstClr val="black"/>
                </a:solidFill>
                <a:effectLst/>
                <a:uLnTx/>
                <a:uFillTx/>
                <a:latin typeface="Bookman Old Styl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149927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will provide a series of self-paced PowerPoint lessons to teach mapping technology.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381D7-6682-4E2E-AC1C-B33F8965FA5B}" type="slidenum">
              <a:rPr kumimoji="0" lang="en-US" sz="1200" b="0" i="0" u="none" strike="noStrike" kern="1200" cap="none" spc="0" normalizeH="0" baseline="0" noProof="0" smtClean="0">
                <a:ln>
                  <a:noFill/>
                </a:ln>
                <a:solidFill>
                  <a:prstClr val="black"/>
                </a:solidFill>
                <a:effectLst/>
                <a:uLnTx/>
                <a:uFillTx/>
                <a:latin typeface="Bookman Old Styl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311371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871D-91B4-48E6-8434-6889EA609A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F94EA5-6381-47A6-A12C-0CEFA46C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DE305-71DC-4B9E-B1AF-D8BD88651DB7}"/>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5" name="Footer Placeholder 4">
            <a:extLst>
              <a:ext uri="{FF2B5EF4-FFF2-40B4-BE49-F238E27FC236}">
                <a16:creationId xmlns:a16="http://schemas.microsoft.com/office/drawing/2014/main" id="{E28B95BF-FFC7-41F4-9761-5434728E6B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EE8CE-C916-4752-826C-566C12D7BF70}"/>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27201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3CEE-B1FF-4A53-9128-F2729FD95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CAC62-E851-4275-9898-2F123C37D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78A0F-1ABA-42D8-8CE1-55BD6F651BE0}"/>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5" name="Footer Placeholder 4">
            <a:extLst>
              <a:ext uri="{FF2B5EF4-FFF2-40B4-BE49-F238E27FC236}">
                <a16:creationId xmlns:a16="http://schemas.microsoft.com/office/drawing/2014/main" id="{FE53FF08-19A6-461F-A6E8-492D10C30B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784520-0B47-4253-A23F-BCC344F23159}"/>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390390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8F3AD-9715-414D-8875-D32DDE9127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C236F-C046-4DFF-A35D-6F58F03EC2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E5523-49D5-464B-B719-87874CEE5923}"/>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5" name="Footer Placeholder 4">
            <a:extLst>
              <a:ext uri="{FF2B5EF4-FFF2-40B4-BE49-F238E27FC236}">
                <a16:creationId xmlns:a16="http://schemas.microsoft.com/office/drawing/2014/main" id="{017D1484-CC68-4F7B-BD8D-3FE85B2DA3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616D70-B876-4166-B9DC-B8CC773203B6}"/>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3527344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18A5-5D0E-49C8-AE2E-63A137806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77338-73F4-45E3-B36E-D1BAAA3BD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961B4-B0BA-4FAE-A57C-84323033A1E1}"/>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5" name="Footer Placeholder 4">
            <a:extLst>
              <a:ext uri="{FF2B5EF4-FFF2-40B4-BE49-F238E27FC236}">
                <a16:creationId xmlns:a16="http://schemas.microsoft.com/office/drawing/2014/main" id="{FB14147B-F8C9-4E10-933D-A29995AC1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FF474-DF09-4F97-85E4-7BFFC55F0E7C}"/>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222735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4CD7-1F76-4804-A427-A3D42DD9F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50B4E-2426-4398-91BE-F4D917EC7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7D231-EF33-415F-AABC-897E331C392E}"/>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5" name="Footer Placeholder 4">
            <a:extLst>
              <a:ext uri="{FF2B5EF4-FFF2-40B4-BE49-F238E27FC236}">
                <a16:creationId xmlns:a16="http://schemas.microsoft.com/office/drawing/2014/main" id="{4244520F-C916-4C1C-BC96-5CFB3640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BC3DA-C5AC-4D47-B6D4-150EDF46949B}"/>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223865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2C37-F94D-4CA7-8DEA-1F4F16C8E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9CDCD4-150F-4B41-BBF6-D57962887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AFA10-4C8A-4822-A60F-F07BFDCDBC5A}"/>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5" name="Footer Placeholder 4">
            <a:extLst>
              <a:ext uri="{FF2B5EF4-FFF2-40B4-BE49-F238E27FC236}">
                <a16:creationId xmlns:a16="http://schemas.microsoft.com/office/drawing/2014/main" id="{68DE2E49-1080-49E5-9F40-55E1DC093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90173-C509-47F0-8484-A64EF3A9E21E}"/>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138466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2508-424B-4726-A8A1-0F7C4389AA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5E0D8-2973-4133-93ED-4DD916D8B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B82C3-3262-493D-B403-142F7F0F19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C0F1A2-C9A4-488E-B4DA-832CC59DDF5E}"/>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6" name="Footer Placeholder 5">
            <a:extLst>
              <a:ext uri="{FF2B5EF4-FFF2-40B4-BE49-F238E27FC236}">
                <a16:creationId xmlns:a16="http://schemas.microsoft.com/office/drawing/2014/main" id="{0BA73878-B459-43CB-910C-6BC30E4C0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6A3CC-099A-46F5-B708-3B1492EC469B}"/>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2571083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E498-ACF7-46E5-A90E-F98785A7E0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DF5F6B-26C5-4D72-A0DB-AF0BFB81F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C93-EFB8-4221-8B59-FCFB431612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00CC7-9EA6-4ED6-9456-E9C1AA9D6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20D5DA-8C80-479C-A347-627701AD97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31BC0-3145-49C4-879F-3D706B55F6C4}"/>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8" name="Footer Placeholder 7">
            <a:extLst>
              <a:ext uri="{FF2B5EF4-FFF2-40B4-BE49-F238E27FC236}">
                <a16:creationId xmlns:a16="http://schemas.microsoft.com/office/drawing/2014/main" id="{86E4D302-6E15-4C0C-A2D4-2171BECF2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FA247F-BFE1-4940-ACA4-83AB2EE5A3BF}"/>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106417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55DB-D076-4567-A3E3-23194A2BC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3D78CA-98E8-4DC0-8A2D-2838401BC8BA}"/>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4" name="Footer Placeholder 3">
            <a:extLst>
              <a:ext uri="{FF2B5EF4-FFF2-40B4-BE49-F238E27FC236}">
                <a16:creationId xmlns:a16="http://schemas.microsoft.com/office/drawing/2014/main" id="{45B7B18E-4834-4411-A4AB-69D36834DB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860656-5652-449C-B4BC-5CA26FAF4EE9}"/>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1785556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F8B26-4FE7-4E35-BD07-DC2F118F34C8}"/>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3" name="Footer Placeholder 2">
            <a:extLst>
              <a:ext uri="{FF2B5EF4-FFF2-40B4-BE49-F238E27FC236}">
                <a16:creationId xmlns:a16="http://schemas.microsoft.com/office/drawing/2014/main" id="{CE356B56-D0BC-4002-ABBE-273B4E4197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674559-C3CD-4420-87CA-3526E0E7962D}"/>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31599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C4C8-B7BF-4913-A75D-FFA7D614C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050B50-0FE7-4034-9D12-1A54FACFD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5CEC50-B1B6-4212-BF6E-0E99A1CA3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84287-CF72-497D-AC9C-290252F1DF9D}"/>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6" name="Footer Placeholder 5">
            <a:extLst>
              <a:ext uri="{FF2B5EF4-FFF2-40B4-BE49-F238E27FC236}">
                <a16:creationId xmlns:a16="http://schemas.microsoft.com/office/drawing/2014/main" id="{9E69A2EC-65A1-42F8-85DC-5D8E1CA61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9BCD0-453F-4298-82F2-A0D39C5B0780}"/>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368010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754F-5306-4E60-AA51-CF2B5F5D6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F19DA-3556-475C-8E55-644A70640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103C4-7CE9-4BDC-8131-1311936A751E}"/>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5" name="Footer Placeholder 4">
            <a:extLst>
              <a:ext uri="{FF2B5EF4-FFF2-40B4-BE49-F238E27FC236}">
                <a16:creationId xmlns:a16="http://schemas.microsoft.com/office/drawing/2014/main" id="{F6FA248D-0C32-422C-9172-66D8F6F9CA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C58CE-4B56-43D8-B040-B031B64E9440}"/>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655723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6AF3-F2E8-4B07-997A-77F1F8087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923F3-F688-4008-9990-EF01B3EAA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CD284-97C5-4996-A145-2DFF77506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0B451-5DAF-4737-AFC0-ABAFD535A11B}"/>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6" name="Footer Placeholder 5">
            <a:extLst>
              <a:ext uri="{FF2B5EF4-FFF2-40B4-BE49-F238E27FC236}">
                <a16:creationId xmlns:a16="http://schemas.microsoft.com/office/drawing/2014/main" id="{8594F394-A2E3-40B2-B740-76CA7E961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B1C30-B7CA-4679-85FC-4ADD333124A9}"/>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267020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4E78-41A7-4380-8D81-6C193E04F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B46678-FB89-4E6B-9F1D-37CC29827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3A200-9352-4706-A5AB-804D61548D16}"/>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5" name="Footer Placeholder 4">
            <a:extLst>
              <a:ext uri="{FF2B5EF4-FFF2-40B4-BE49-F238E27FC236}">
                <a16:creationId xmlns:a16="http://schemas.microsoft.com/office/drawing/2014/main" id="{977B014E-4A42-4E99-959A-82AB6D594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12201-E2CC-44BF-82D7-2A5752FE262F}"/>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3004675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F1ABE-1CAF-496F-909A-39DA3BA2F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F8471B-667F-48D2-A333-2124986A6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DF481-C908-435E-B831-1B48D7C4C9E8}"/>
              </a:ext>
            </a:extLst>
          </p:cNvPr>
          <p:cNvSpPr>
            <a:spLocks noGrp="1"/>
          </p:cNvSpPr>
          <p:nvPr>
            <p:ph type="dt" sz="half" idx="10"/>
          </p:nvPr>
        </p:nvSpPr>
        <p:spPr/>
        <p:txBody>
          <a:bodyPr/>
          <a:lstStyle/>
          <a:p>
            <a:fld id="{F2257195-7198-4CF3-876E-D2C672D2B283}" type="datetimeFigureOut">
              <a:rPr lang="en-US" smtClean="0"/>
              <a:t>9/2/2021</a:t>
            </a:fld>
            <a:endParaRPr lang="en-US"/>
          </a:p>
        </p:txBody>
      </p:sp>
      <p:sp>
        <p:nvSpPr>
          <p:cNvPr id="5" name="Footer Placeholder 4">
            <a:extLst>
              <a:ext uri="{FF2B5EF4-FFF2-40B4-BE49-F238E27FC236}">
                <a16:creationId xmlns:a16="http://schemas.microsoft.com/office/drawing/2014/main" id="{6AB34053-9BA0-4B71-B8B6-7C20B658E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3AFDA-50D3-44A8-ACE5-2E3FF42FBB0A}"/>
              </a:ext>
            </a:extLst>
          </p:cNvPr>
          <p:cNvSpPr>
            <a:spLocks noGrp="1"/>
          </p:cNvSpPr>
          <p:nvPr>
            <p:ph type="sldNum" sz="quarter" idx="12"/>
          </p:nvPr>
        </p:nvSpPr>
        <p:spPr/>
        <p:txBody>
          <a:bodyPr/>
          <a:lstStyle/>
          <a:p>
            <a:fld id="{FD29CC9F-83B9-4E72-BD1F-083D24D38D78}" type="slidenum">
              <a:rPr lang="en-US" smtClean="0"/>
              <a:t>‹#›</a:t>
            </a:fld>
            <a:endParaRPr lang="en-US"/>
          </a:p>
        </p:txBody>
      </p:sp>
    </p:spTree>
    <p:extLst>
      <p:ext uri="{BB962C8B-B14F-4D97-AF65-F5344CB8AC3E}">
        <p14:creationId xmlns:p14="http://schemas.microsoft.com/office/powerpoint/2010/main" val="2491180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BFC7A9-26BE-48C3-9C89-31894D8CF6C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3904940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FC7A9-26BE-48C3-9C89-31894D8CF6C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2798671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FC7A9-26BE-48C3-9C89-31894D8CF6C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4062504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BFC7A9-26BE-48C3-9C89-31894D8CF6C4}"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3810078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FC7A9-26BE-48C3-9C89-31894D8CF6C4}"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2337823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FC7A9-26BE-48C3-9C89-31894D8CF6C4}"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603246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FC7A9-26BE-48C3-9C89-31894D8CF6C4}"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205943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04D7-2818-4C4F-8DAB-D05048E21C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63B8EE-FCC4-4423-AF99-ACF156EC7B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6B4574-1119-496F-80AA-5C7FE6461B25}"/>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5" name="Footer Placeholder 4">
            <a:extLst>
              <a:ext uri="{FF2B5EF4-FFF2-40B4-BE49-F238E27FC236}">
                <a16:creationId xmlns:a16="http://schemas.microsoft.com/office/drawing/2014/main" id="{365F6598-587A-41A3-B6BB-A6A22C4FE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265AA5-A721-449D-A7EB-7DBE05913FAE}"/>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1342657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FC7A9-26BE-48C3-9C89-31894D8CF6C4}"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1538911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FC7A9-26BE-48C3-9C89-31894D8CF6C4}"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662149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FC7A9-26BE-48C3-9C89-31894D8CF6C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3663445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FC7A9-26BE-48C3-9C89-31894D8CF6C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731A2-D042-4947-BEB6-79DB5ED2866F}" type="slidenum">
              <a:rPr lang="en-US" smtClean="0"/>
              <a:t>‹#›</a:t>
            </a:fld>
            <a:endParaRPr lang="en-US"/>
          </a:p>
        </p:txBody>
      </p:sp>
    </p:spTree>
    <p:extLst>
      <p:ext uri="{BB962C8B-B14F-4D97-AF65-F5344CB8AC3E}">
        <p14:creationId xmlns:p14="http://schemas.microsoft.com/office/powerpoint/2010/main" val="336518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C79F-5CA7-4F31-A1FA-0F94595B4BC0}"/>
              </a:ext>
            </a:extLst>
          </p:cNvPr>
          <p:cNvSpPr>
            <a:spLocks noGrp="1"/>
          </p:cNvSpPr>
          <p:nvPr>
            <p:ph type="ctrTitle" hasCustomPrompt="1"/>
          </p:nvPr>
        </p:nvSpPr>
        <p:spPr>
          <a:xfrm>
            <a:off x="838203" y="1122363"/>
            <a:ext cx="10417404" cy="2387600"/>
          </a:xfrm>
        </p:spPr>
        <p:txBody>
          <a:bodyPr anchor="b"/>
          <a:lstStyle>
            <a:lvl1pPr algn="ctr">
              <a:defRPr sz="4500"/>
            </a:lvl1pPr>
          </a:lstStyle>
          <a:p>
            <a:r>
              <a:rPr lang="en-US" dirty="0"/>
              <a:t>Mapping the Cherokee Trail </a:t>
            </a:r>
          </a:p>
        </p:txBody>
      </p:sp>
      <p:sp>
        <p:nvSpPr>
          <p:cNvPr id="4" name="Date Placeholder 3">
            <a:extLst>
              <a:ext uri="{FF2B5EF4-FFF2-40B4-BE49-F238E27FC236}">
                <a16:creationId xmlns:a16="http://schemas.microsoft.com/office/drawing/2014/main" id="{8602ADCE-7566-489E-BFC9-13912B629E9D}"/>
              </a:ext>
            </a:extLst>
          </p:cNvPr>
          <p:cNvSpPr>
            <a:spLocks noGrp="1"/>
          </p:cNvSpPr>
          <p:nvPr>
            <p:ph type="dt" sz="half" idx="10"/>
          </p:nvPr>
        </p:nvSpPr>
        <p:spPr/>
        <p:txBody>
          <a:bodyPr/>
          <a:lstStyle/>
          <a:p>
            <a:fld id="{F716E101-80C7-49ED-A473-1F364B139181}" type="datetimeFigureOut">
              <a:rPr lang="en-US" smtClean="0"/>
              <a:t>9/2/2021</a:t>
            </a:fld>
            <a:endParaRPr lang="en-US"/>
          </a:p>
        </p:txBody>
      </p:sp>
      <p:sp>
        <p:nvSpPr>
          <p:cNvPr id="5" name="Footer Placeholder 4">
            <a:extLst>
              <a:ext uri="{FF2B5EF4-FFF2-40B4-BE49-F238E27FC236}">
                <a16:creationId xmlns:a16="http://schemas.microsoft.com/office/drawing/2014/main" id="{6076A141-2560-45C7-9956-90585E125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6B6C4-DEBB-4DAD-91AC-BC423AA92340}"/>
              </a:ext>
            </a:extLst>
          </p:cNvPr>
          <p:cNvSpPr>
            <a:spLocks noGrp="1"/>
          </p:cNvSpPr>
          <p:nvPr>
            <p:ph type="sldNum" sz="quarter" idx="12"/>
          </p:nvPr>
        </p:nvSpPr>
        <p:spPr/>
        <p:txBody>
          <a:bodyPr/>
          <a:lstStyle/>
          <a:p>
            <a:fld id="{A1B20AC6-A937-4B94-9D95-43E33556D805}" type="slidenum">
              <a:rPr lang="en-US" smtClean="0"/>
              <a:t>‹#›</a:t>
            </a:fld>
            <a:endParaRPr lang="en-US"/>
          </a:p>
        </p:txBody>
      </p:sp>
    </p:spTree>
    <p:extLst>
      <p:ext uri="{BB962C8B-B14F-4D97-AF65-F5344CB8AC3E}">
        <p14:creationId xmlns:p14="http://schemas.microsoft.com/office/powerpoint/2010/main" val="16664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4C48-4DD6-4950-B378-6B124CC2B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C4AC9-38FE-42FB-9353-8DDFD1647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233B36-EDF1-4F59-9E1F-C91096AFE7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5A84E6-9A1F-4929-AE8C-567A3F7D62D9}"/>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6" name="Footer Placeholder 5">
            <a:extLst>
              <a:ext uri="{FF2B5EF4-FFF2-40B4-BE49-F238E27FC236}">
                <a16:creationId xmlns:a16="http://schemas.microsoft.com/office/drawing/2014/main" id="{256B3262-0001-4BD3-8D11-6B8136188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CEB5C1-F26A-4116-A719-AC1FB69537CB}"/>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19777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7142-2BF1-427F-A2EB-FB37AEF87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D6D5E0-8100-49BC-899E-C53DAFD1C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9AD63-021F-4511-941F-A720661A6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2649C-0F23-494E-8C2D-8D26A976A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0C56-225E-41B6-8E97-E2CFC82D5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A8399-5BE2-417F-8C1A-2F979B03111F}"/>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8" name="Footer Placeholder 7">
            <a:extLst>
              <a:ext uri="{FF2B5EF4-FFF2-40B4-BE49-F238E27FC236}">
                <a16:creationId xmlns:a16="http://schemas.microsoft.com/office/drawing/2014/main" id="{4D92F557-A337-4089-8CA3-B190993D9C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F47A09-BAE5-4E79-ACFB-52B89FEE110A}"/>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304405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8A6A-4B66-489C-B8FF-F1592A7842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43776-42BD-4567-A8EF-E5869FF127A5}"/>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4" name="Footer Placeholder 3">
            <a:extLst>
              <a:ext uri="{FF2B5EF4-FFF2-40B4-BE49-F238E27FC236}">
                <a16:creationId xmlns:a16="http://schemas.microsoft.com/office/drawing/2014/main" id="{9CF4CCA6-BB19-4F56-84A8-BB2E43DBCB3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B614B2-C4BF-4EAB-B201-DE86331A30E1}"/>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184460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5DAB2-B616-445C-A9C9-7B2315471012}"/>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3" name="Footer Placeholder 2">
            <a:extLst>
              <a:ext uri="{FF2B5EF4-FFF2-40B4-BE49-F238E27FC236}">
                <a16:creationId xmlns:a16="http://schemas.microsoft.com/office/drawing/2014/main" id="{704E2F91-9CFB-4A00-82D8-485FE1CB0E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BF4E48-526F-484D-9E62-A2234A314417}"/>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259428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7B05-68F1-48BC-9772-8AD53CCE9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309DB-2533-46E9-84DE-0C8CCF557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9FBA1-43C1-49FF-BC0F-6F2CC7ABF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6EECE-918F-4914-BC72-C8F91E1422AE}"/>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6" name="Footer Placeholder 5">
            <a:extLst>
              <a:ext uri="{FF2B5EF4-FFF2-40B4-BE49-F238E27FC236}">
                <a16:creationId xmlns:a16="http://schemas.microsoft.com/office/drawing/2014/main" id="{5BBFA5FF-FF6E-470A-B3D4-DCE5114C8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CA628A-543E-465E-85BB-CF71120CAA7C}"/>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121051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6162-BA4C-4A22-834F-A4A086792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FF875-9B67-4253-A3E4-42D4E092A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8AA3D1-B68A-419A-956E-3422F3B66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A2911-9C2E-46DB-B7AD-2D1F7BA600B7}"/>
              </a:ext>
            </a:extLst>
          </p:cNvPr>
          <p:cNvSpPr>
            <a:spLocks noGrp="1"/>
          </p:cNvSpPr>
          <p:nvPr>
            <p:ph type="dt" sz="half" idx="10"/>
          </p:nvPr>
        </p:nvSpPr>
        <p:spPr/>
        <p:txBody>
          <a:bodyPr/>
          <a:lstStyle/>
          <a:p>
            <a:fld id="{9BECE95D-4FA3-4FE0-BB33-C3F80C892E95}" type="datetimeFigureOut">
              <a:rPr lang="en-US" smtClean="0"/>
              <a:t>9/2/2021</a:t>
            </a:fld>
            <a:endParaRPr lang="en-US" dirty="0"/>
          </a:p>
        </p:txBody>
      </p:sp>
      <p:sp>
        <p:nvSpPr>
          <p:cNvPr id="6" name="Footer Placeholder 5">
            <a:extLst>
              <a:ext uri="{FF2B5EF4-FFF2-40B4-BE49-F238E27FC236}">
                <a16:creationId xmlns:a16="http://schemas.microsoft.com/office/drawing/2014/main" id="{FAF7F3BA-129B-4E67-BD50-B9EB1D4A5D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64AFC8-BD9C-4253-8B13-606D4A29C9AA}"/>
              </a:ext>
            </a:extLst>
          </p:cNvPr>
          <p:cNvSpPr>
            <a:spLocks noGrp="1"/>
          </p:cNvSpPr>
          <p:nvPr>
            <p:ph type="sldNum" sz="quarter" idx="12"/>
          </p:nvPr>
        </p:nvSpPr>
        <p:spPr/>
        <p:txBody>
          <a:bodyPr/>
          <a:lstStyle/>
          <a:p>
            <a:fld id="{1595A283-7BE6-4045-B845-888A5CA82498}" type="slidenum">
              <a:rPr lang="en-US" smtClean="0"/>
              <a:t>‹#›</a:t>
            </a:fld>
            <a:endParaRPr lang="en-US" dirty="0"/>
          </a:p>
        </p:txBody>
      </p:sp>
    </p:spTree>
    <p:extLst>
      <p:ext uri="{BB962C8B-B14F-4D97-AF65-F5344CB8AC3E}">
        <p14:creationId xmlns:p14="http://schemas.microsoft.com/office/powerpoint/2010/main" val="158167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2417C-284B-41BC-ADDC-C87A87361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74BA4-C238-418B-93A3-AF33BC0CB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26EB-9EBF-484C-A00A-41712D6EB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CE95D-4FA3-4FE0-BB33-C3F80C892E95}" type="datetimeFigureOut">
              <a:rPr lang="en-US" smtClean="0"/>
              <a:t>9/2/2021</a:t>
            </a:fld>
            <a:endParaRPr lang="en-US" dirty="0"/>
          </a:p>
        </p:txBody>
      </p:sp>
      <p:sp>
        <p:nvSpPr>
          <p:cNvPr id="5" name="Footer Placeholder 4">
            <a:extLst>
              <a:ext uri="{FF2B5EF4-FFF2-40B4-BE49-F238E27FC236}">
                <a16:creationId xmlns:a16="http://schemas.microsoft.com/office/drawing/2014/main" id="{41701955-3A84-43C0-BD02-FB7BFDE96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5ACF05-2BBB-4F5D-A6E7-24CF21F77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A283-7BE6-4045-B845-888A5CA82498}" type="slidenum">
              <a:rPr lang="en-US" smtClean="0"/>
              <a:t>‹#›</a:t>
            </a:fld>
            <a:endParaRPr lang="en-US" dirty="0"/>
          </a:p>
        </p:txBody>
      </p:sp>
    </p:spTree>
    <p:extLst>
      <p:ext uri="{BB962C8B-B14F-4D97-AF65-F5344CB8AC3E}">
        <p14:creationId xmlns:p14="http://schemas.microsoft.com/office/powerpoint/2010/main" val="164866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2B45A-BF53-4E97-86BE-DF6ABC1CC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0C639-12E8-44ED-B9BD-ED89BA09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E4210-90A6-45A0-B8B9-3BEB9A1AE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57195-7198-4CF3-876E-D2C672D2B283}" type="datetimeFigureOut">
              <a:rPr lang="en-US" smtClean="0"/>
              <a:t>9/2/2021</a:t>
            </a:fld>
            <a:endParaRPr lang="en-US"/>
          </a:p>
        </p:txBody>
      </p:sp>
      <p:sp>
        <p:nvSpPr>
          <p:cNvPr id="5" name="Footer Placeholder 4">
            <a:extLst>
              <a:ext uri="{FF2B5EF4-FFF2-40B4-BE49-F238E27FC236}">
                <a16:creationId xmlns:a16="http://schemas.microsoft.com/office/drawing/2014/main" id="{73FE914B-CCA3-4323-8B9A-1FD554595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8961C7-A319-4071-BB0A-BB73BA3DB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9CC9F-83B9-4E72-BD1F-083D24D38D78}" type="slidenum">
              <a:rPr lang="en-US" smtClean="0"/>
              <a:t>‹#›</a:t>
            </a:fld>
            <a:endParaRPr lang="en-US"/>
          </a:p>
        </p:txBody>
      </p:sp>
    </p:spTree>
    <p:extLst>
      <p:ext uri="{BB962C8B-B14F-4D97-AF65-F5344CB8AC3E}">
        <p14:creationId xmlns:p14="http://schemas.microsoft.com/office/powerpoint/2010/main" val="181729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6E101-80C7-49ED-A473-1F364B139181}" type="datetimeFigureOut">
              <a:rPr lang="en-US" smtClean="0"/>
              <a:t>9/2/2021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20AC6-A937-4B94-9D95-43E33556D805}" type="slidenum">
              <a:rPr lang="en-US" smtClean="0"/>
              <a:t>‹#›</a:t>
            </a:fld>
            <a:endParaRPr lang="en-US"/>
          </a:p>
        </p:txBody>
      </p:sp>
    </p:spTree>
    <p:extLst>
      <p:ext uri="{BB962C8B-B14F-4D97-AF65-F5344CB8AC3E}">
        <p14:creationId xmlns:p14="http://schemas.microsoft.com/office/powerpoint/2010/main" val="2260743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1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4.png"/><Relationship Id="rId17" Type="http://schemas.microsoft.com/office/2007/relationships/hdphoto" Target="../media/hdphoto8.wdp"/><Relationship Id="rId2" Type="http://schemas.openxmlformats.org/officeDocument/2006/relationships/image" Target="../media/image9.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3.png"/><Relationship Id="rId19" Type="http://schemas.microsoft.com/office/2007/relationships/hdphoto" Target="../media/hdphoto9.wdp"/><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8.xml"/><Relationship Id="rId4" Type="http://schemas.openxmlformats.org/officeDocument/2006/relationships/hyperlink" Target="https://glorecords.blm.gov/default.asp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glorecords.blm.gov/default.aspx"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0400AC-C50B-4C7A-987C-048D85C84B24}"/>
              </a:ext>
            </a:extLst>
          </p:cNvPr>
          <p:cNvSpPr txBox="1"/>
          <p:nvPr/>
        </p:nvSpPr>
        <p:spPr>
          <a:xfrm>
            <a:off x="1164771" y="1038957"/>
            <a:ext cx="9862457"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A datum defines the starting point from which coordinates are measured. </a:t>
            </a:r>
            <a:endParaRPr kumimoji="0" lang="en-US" sz="28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1"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br>
            <a:r>
              <a:rPr kumimoji="0" lang="en-US" sz="2800" b="0" i="1" u="none" strike="noStrike" kern="1200" cap="none" spc="0" normalizeH="0" baseline="0" noProof="0" dirty="0">
                <a:ln>
                  <a:noFill/>
                </a:ln>
                <a:solidFill>
                  <a:srgbClr val="000000"/>
                </a:solidFill>
                <a:effectLst/>
                <a:uLnTx/>
                <a:uFillTx/>
                <a:latin typeface="Bookman Old Style"/>
                <a:ea typeface="+mn-ea"/>
                <a:cs typeface="+mn-cs"/>
              </a:rPr>
              <a:t>To map locations on earth, an approximation of the earth’s surface must be calculated to provide a reference surface.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00000"/>
              </a:solidFill>
              <a:effectLst/>
              <a:uLnTx/>
              <a:uFillTx/>
              <a:latin typeface="Bookman Old Styl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Bookman Old Style"/>
                <a:ea typeface="+mn-ea"/>
                <a:cs typeface="+mn-cs"/>
              </a:rPr>
              <a:t>The datum defines the size and shape of the ellipsoid used to approximate the shape of the earth.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000000"/>
              </a:solidFill>
              <a:effectLst/>
              <a:uLnTx/>
              <a:uFillTx/>
              <a:latin typeface="Bookman Old Styl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Bookman Old Style"/>
                <a:ea typeface="+mn-ea"/>
                <a:cs typeface="+mn-cs"/>
              </a:rPr>
              <a:t>A datum is a formal description of the shape of the Earth along with an "anchor" point for the coordinate system.</a:t>
            </a:r>
            <a:endParaRPr kumimoji="0" lang="en-US" sz="28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p:txBody>
      </p:sp>
      <p:sp>
        <p:nvSpPr>
          <p:cNvPr id="3" name="TextBox 2">
            <a:extLst>
              <a:ext uri="{FF2B5EF4-FFF2-40B4-BE49-F238E27FC236}">
                <a16:creationId xmlns:a16="http://schemas.microsoft.com/office/drawing/2014/main" id="{05707073-8C3A-4ECC-9354-F247D264551B}"/>
              </a:ext>
            </a:extLst>
          </p:cNvPr>
          <p:cNvSpPr txBox="1"/>
          <p:nvPr/>
        </p:nvSpPr>
        <p:spPr>
          <a:xfrm>
            <a:off x="4190406" y="162010"/>
            <a:ext cx="27758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Bookman Old Style"/>
                <a:ea typeface="+mn-ea"/>
                <a:cs typeface="+mn-cs"/>
              </a:rPr>
              <a:t>Datums</a:t>
            </a:r>
          </a:p>
        </p:txBody>
      </p:sp>
    </p:spTree>
    <p:extLst>
      <p:ext uri="{BB962C8B-B14F-4D97-AF65-F5344CB8AC3E}">
        <p14:creationId xmlns:p14="http://schemas.microsoft.com/office/powerpoint/2010/main" val="176595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AC5CF72-4160-4B8A-A3BD-7167FB40E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370" y="236220"/>
            <a:ext cx="8915400" cy="6385560"/>
          </a:xfrm>
          <a:prstGeom prst="rect">
            <a:avLst/>
          </a:prstGeom>
        </p:spPr>
      </p:pic>
      <p:sp>
        <p:nvSpPr>
          <p:cNvPr id="4" name="TextBox 3">
            <a:extLst>
              <a:ext uri="{FF2B5EF4-FFF2-40B4-BE49-F238E27FC236}">
                <a16:creationId xmlns:a16="http://schemas.microsoft.com/office/drawing/2014/main" id="{425D9347-0118-4A11-8863-F90FAB02B72F}"/>
              </a:ext>
            </a:extLst>
          </p:cNvPr>
          <p:cNvSpPr txBox="1"/>
          <p:nvPr/>
        </p:nvSpPr>
        <p:spPr>
          <a:xfrm>
            <a:off x="5703834" y="3429000"/>
            <a:ext cx="17145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man Old Style"/>
                <a:ea typeface="+mn-ea"/>
                <a:cs typeface="+mn-cs"/>
              </a:rPr>
              <a:t>Initial Point</a:t>
            </a:r>
          </a:p>
        </p:txBody>
      </p:sp>
      <p:cxnSp>
        <p:nvCxnSpPr>
          <p:cNvPr id="6" name="Straight Arrow Connector 5">
            <a:extLst>
              <a:ext uri="{FF2B5EF4-FFF2-40B4-BE49-F238E27FC236}">
                <a16:creationId xmlns:a16="http://schemas.microsoft.com/office/drawing/2014/main" id="{2E9B2034-2D1E-41B9-828C-6CC3F79CFDB9}"/>
              </a:ext>
            </a:extLst>
          </p:cNvPr>
          <p:cNvCxnSpPr>
            <a:cxnSpLocks/>
          </p:cNvCxnSpPr>
          <p:nvPr/>
        </p:nvCxnSpPr>
        <p:spPr>
          <a:xfrm>
            <a:off x="7293148" y="3701143"/>
            <a:ext cx="1262743" cy="566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9C46E0C7-CDEE-4519-BF45-4482208A020A}"/>
              </a:ext>
            </a:extLst>
          </p:cNvPr>
          <p:cNvSpPr/>
          <p:nvPr/>
        </p:nvSpPr>
        <p:spPr>
          <a:xfrm>
            <a:off x="2789534" y="3984171"/>
            <a:ext cx="6869723" cy="437662"/>
          </a:xfrm>
          <a:custGeom>
            <a:avLst/>
            <a:gdLst>
              <a:gd name="connsiteX0" fmla="*/ 0 w 7121373"/>
              <a:gd name="connsiteY0" fmla="*/ 0 h 422031"/>
              <a:gd name="connsiteX1" fmla="*/ 1391138 w 7121373"/>
              <a:gd name="connsiteY1" fmla="*/ 164123 h 422031"/>
              <a:gd name="connsiteX2" fmla="*/ 3032369 w 7121373"/>
              <a:gd name="connsiteY2" fmla="*/ 296985 h 422031"/>
              <a:gd name="connsiteX3" fmla="*/ 4228123 w 7121373"/>
              <a:gd name="connsiteY3" fmla="*/ 375139 h 422031"/>
              <a:gd name="connsiteX4" fmla="*/ 6869723 w 7121373"/>
              <a:gd name="connsiteY4" fmla="*/ 414216 h 422031"/>
              <a:gd name="connsiteX5" fmla="*/ 6861908 w 7121373"/>
              <a:gd name="connsiteY5" fmla="*/ 422031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373" h="422031">
                <a:moveTo>
                  <a:pt x="0" y="0"/>
                </a:moveTo>
                <a:cubicBezTo>
                  <a:pt x="442871" y="57313"/>
                  <a:pt x="885743" y="114626"/>
                  <a:pt x="1391138" y="164123"/>
                </a:cubicBezTo>
                <a:cubicBezTo>
                  <a:pt x="1896533" y="213620"/>
                  <a:pt x="3032369" y="296985"/>
                  <a:pt x="3032369" y="296985"/>
                </a:cubicBezTo>
                <a:cubicBezTo>
                  <a:pt x="3505200" y="332154"/>
                  <a:pt x="3588564" y="355600"/>
                  <a:pt x="4228123" y="375139"/>
                </a:cubicBezTo>
                <a:cubicBezTo>
                  <a:pt x="4867682" y="394678"/>
                  <a:pt x="6869723" y="414216"/>
                  <a:pt x="6869723" y="414216"/>
                </a:cubicBezTo>
                <a:cubicBezTo>
                  <a:pt x="7308687" y="422031"/>
                  <a:pt x="7085297" y="422031"/>
                  <a:pt x="6861908" y="42203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12" name="Straight Connector 11">
            <a:extLst>
              <a:ext uri="{FF2B5EF4-FFF2-40B4-BE49-F238E27FC236}">
                <a16:creationId xmlns:a16="http://schemas.microsoft.com/office/drawing/2014/main" id="{65DCF023-2F3E-40BF-AE94-AB227E584419}"/>
              </a:ext>
            </a:extLst>
          </p:cNvPr>
          <p:cNvCxnSpPr>
            <a:cxnSpLocks/>
          </p:cNvCxnSpPr>
          <p:nvPr/>
        </p:nvCxnSpPr>
        <p:spPr>
          <a:xfrm flipH="1">
            <a:off x="8654143" y="2503156"/>
            <a:ext cx="54708" cy="383735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59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C9CAA4-7260-486E-B22B-343F614D6706}"/>
              </a:ext>
            </a:extLst>
          </p:cNvPr>
          <p:cNvGrpSpPr/>
          <p:nvPr/>
        </p:nvGrpSpPr>
        <p:grpSpPr>
          <a:xfrm>
            <a:off x="4580303" y="506516"/>
            <a:ext cx="7064295" cy="6031591"/>
            <a:chOff x="1917981" y="413204"/>
            <a:chExt cx="7064295" cy="6031591"/>
          </a:xfrm>
        </p:grpSpPr>
        <p:pic>
          <p:nvPicPr>
            <p:cNvPr id="7" name="Picture 6" descr="A screenshot of a cell phone&#10;&#10;Description automatically generated">
              <a:extLst>
                <a:ext uri="{FF2B5EF4-FFF2-40B4-BE49-F238E27FC236}">
                  <a16:creationId xmlns:a16="http://schemas.microsoft.com/office/drawing/2014/main" id="{9F718FAF-53D8-4BDB-95B0-7A3B6B271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981" y="413204"/>
              <a:ext cx="7064295" cy="6031591"/>
            </a:xfrm>
            <a:prstGeom prst="rect">
              <a:avLst/>
            </a:prstGeom>
          </p:spPr>
        </p:pic>
        <p:sp>
          <p:nvSpPr>
            <p:cNvPr id="2" name="Rectangle 1">
              <a:extLst>
                <a:ext uri="{FF2B5EF4-FFF2-40B4-BE49-F238E27FC236}">
                  <a16:creationId xmlns:a16="http://schemas.microsoft.com/office/drawing/2014/main" id="{4CA43ABF-100D-4235-A31B-73260E6A79E1}"/>
                </a:ext>
              </a:extLst>
            </p:cNvPr>
            <p:cNvSpPr/>
            <p:nvPr/>
          </p:nvSpPr>
          <p:spPr>
            <a:xfrm>
              <a:off x="1917981" y="413204"/>
              <a:ext cx="7064295" cy="603159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 name="Straight Connector 5">
            <a:extLst>
              <a:ext uri="{FF2B5EF4-FFF2-40B4-BE49-F238E27FC236}">
                <a16:creationId xmlns:a16="http://schemas.microsoft.com/office/drawing/2014/main" id="{CEF8B908-8FE9-49BB-9B50-39E3F22CD7F6}"/>
              </a:ext>
            </a:extLst>
          </p:cNvPr>
          <p:cNvCxnSpPr>
            <a:cxnSpLocks/>
          </p:cNvCxnSpPr>
          <p:nvPr/>
        </p:nvCxnSpPr>
        <p:spPr>
          <a:xfrm>
            <a:off x="5296007" y="4291001"/>
            <a:ext cx="55006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CF3CD1-862E-46E9-BFDB-870CC0A77381}"/>
              </a:ext>
            </a:extLst>
          </p:cNvPr>
          <p:cNvCxnSpPr>
            <a:cxnSpLocks/>
          </p:cNvCxnSpPr>
          <p:nvPr/>
        </p:nvCxnSpPr>
        <p:spPr>
          <a:xfrm>
            <a:off x="7641624" y="959972"/>
            <a:ext cx="0" cy="545419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7FB8EC-1391-41B5-99FB-6D0F00FFD947}"/>
              </a:ext>
            </a:extLst>
          </p:cNvPr>
          <p:cNvCxnSpPr/>
          <p:nvPr/>
        </p:nvCxnSpPr>
        <p:spPr>
          <a:xfrm flipV="1">
            <a:off x="4313208" y="1060556"/>
            <a:ext cx="0" cy="27889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F35ABB-D38A-4707-BD8A-5F8AF6BE8DEB}"/>
              </a:ext>
            </a:extLst>
          </p:cNvPr>
          <p:cNvCxnSpPr/>
          <p:nvPr/>
        </p:nvCxnSpPr>
        <p:spPr>
          <a:xfrm>
            <a:off x="4276632" y="4709012"/>
            <a:ext cx="0" cy="14264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16384E-60DB-470F-9792-9A62968F469B}"/>
              </a:ext>
            </a:extLst>
          </p:cNvPr>
          <p:cNvCxnSpPr/>
          <p:nvPr/>
        </p:nvCxnSpPr>
        <p:spPr>
          <a:xfrm>
            <a:off x="7833648" y="319892"/>
            <a:ext cx="2551176"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B1466FA-1170-46DA-8384-43FEFA9C50CA}"/>
              </a:ext>
            </a:extLst>
          </p:cNvPr>
          <p:cNvCxnSpPr/>
          <p:nvPr/>
        </p:nvCxnSpPr>
        <p:spPr>
          <a:xfrm flipH="1">
            <a:off x="5465352" y="338180"/>
            <a:ext cx="178308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3E30FF3-1B44-42B5-ABC5-31584753A77C}"/>
              </a:ext>
            </a:extLst>
          </p:cNvPr>
          <p:cNvSpPr txBox="1"/>
          <p:nvPr/>
        </p:nvSpPr>
        <p:spPr>
          <a:xfrm>
            <a:off x="125907" y="1538193"/>
            <a:ext cx="354176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Townships</a:t>
            </a:r>
            <a:r>
              <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are numbered north and south of the baseline, shown in 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ookman Old Style"/>
              <a:ea typeface="+mn-ea"/>
              <a:cs typeface="+mn-cs"/>
            </a:endParaRPr>
          </a:p>
        </p:txBody>
      </p:sp>
      <p:sp>
        <p:nvSpPr>
          <p:cNvPr id="8" name="TextBox 7">
            <a:extLst>
              <a:ext uri="{FF2B5EF4-FFF2-40B4-BE49-F238E27FC236}">
                <a16:creationId xmlns:a16="http://schemas.microsoft.com/office/drawing/2014/main" id="{7E362FFA-42FC-42D9-B04F-DCEC79E132F7}"/>
              </a:ext>
            </a:extLst>
          </p:cNvPr>
          <p:cNvSpPr txBox="1"/>
          <p:nvPr/>
        </p:nvSpPr>
        <p:spPr>
          <a:xfrm>
            <a:off x="125907" y="3687070"/>
            <a:ext cx="39202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Bookman Old Style" panose="02050604050505020204" pitchFamily="18" charset="0"/>
                <a:ea typeface="+mn-ea"/>
                <a:cs typeface="+mn-cs"/>
              </a:rPr>
              <a:t>Ranges</a:t>
            </a:r>
            <a:r>
              <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are numbered east &amp; west of the meridian line shown in blue</a:t>
            </a:r>
            <a:endParaRPr kumimoji="0" lang="en-US" sz="2400" b="0" i="0" u="none" strike="noStrike" kern="1200" cap="none" spc="0" normalizeH="0" baseline="0" noProof="0" dirty="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388841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845254D6-B71D-4374-B6A2-28F58361E4F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907273" y="1010666"/>
            <a:ext cx="4707881" cy="4656710"/>
          </a:xfrm>
          <a:prstGeom prst="rect">
            <a:avLst/>
          </a:prstGeom>
          <a:solidFill>
            <a:schemeClr val="accent4">
              <a:lumMod val="20000"/>
              <a:lumOff val="80000"/>
            </a:schemeClr>
          </a:solidFill>
        </p:spPr>
      </p:pic>
      <p:pic>
        <p:nvPicPr>
          <p:cNvPr id="7" name="Picture 6" descr="A close up of a sign&#10;&#10;Description automatically generated">
            <a:extLst>
              <a:ext uri="{FF2B5EF4-FFF2-40B4-BE49-F238E27FC236}">
                <a16:creationId xmlns:a16="http://schemas.microsoft.com/office/drawing/2014/main" id="{D28B41BD-6D9D-413F-A122-37850391848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104925" y="5573949"/>
            <a:ext cx="4427052" cy="767698"/>
          </a:xfrm>
          <a:prstGeom prst="rect">
            <a:avLst/>
          </a:prstGeom>
        </p:spPr>
      </p:pic>
      <p:pic>
        <p:nvPicPr>
          <p:cNvPr id="9" name="Picture 8">
            <a:extLst>
              <a:ext uri="{FF2B5EF4-FFF2-40B4-BE49-F238E27FC236}">
                <a16:creationId xmlns:a16="http://schemas.microsoft.com/office/drawing/2014/main" id="{46C93A05-92B8-43CD-94AF-41CCFBED17E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280366" y="1123487"/>
            <a:ext cx="767322" cy="4450462"/>
          </a:xfrm>
          <a:prstGeom prst="rect">
            <a:avLst/>
          </a:prstGeom>
        </p:spPr>
      </p:pic>
      <p:pic>
        <p:nvPicPr>
          <p:cNvPr id="11" name="Picture 10" descr="A drawing of a face&#10;&#10;Description automatically generated">
            <a:extLst>
              <a:ext uri="{FF2B5EF4-FFF2-40B4-BE49-F238E27FC236}">
                <a16:creationId xmlns:a16="http://schemas.microsoft.com/office/drawing/2014/main" id="{AE7F5914-4974-4471-8FCC-A88B16175B32}"/>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531977" y="1123487"/>
            <a:ext cx="768485" cy="4405971"/>
          </a:xfrm>
          <a:prstGeom prst="rect">
            <a:avLst/>
          </a:prstGeom>
        </p:spPr>
      </p:pic>
      <p:pic>
        <p:nvPicPr>
          <p:cNvPr id="13" name="Picture 12" descr="A close up of a sign&#10;&#10;Description automatically generated">
            <a:extLst>
              <a:ext uri="{FF2B5EF4-FFF2-40B4-BE49-F238E27FC236}">
                <a16:creationId xmlns:a16="http://schemas.microsoft.com/office/drawing/2014/main" id="{C3C17A59-2A66-40D4-A6E7-40BFC1337A62}"/>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104925" y="332372"/>
            <a:ext cx="4427048" cy="767698"/>
          </a:xfrm>
          <a:prstGeom prst="rect">
            <a:avLst/>
          </a:prstGeom>
        </p:spPr>
      </p:pic>
      <p:pic>
        <p:nvPicPr>
          <p:cNvPr id="15" name="Picture 14" descr="A picture containing clock, object&#10;&#10;Description automatically generated">
            <a:extLst>
              <a:ext uri="{FF2B5EF4-FFF2-40B4-BE49-F238E27FC236}">
                <a16:creationId xmlns:a16="http://schemas.microsoft.com/office/drawing/2014/main" id="{6C7E36D6-EC3C-4F6B-847E-7EE84969E30B}"/>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280365" y="5552877"/>
            <a:ext cx="836619" cy="788770"/>
          </a:xfrm>
          <a:prstGeom prst="rect">
            <a:avLst/>
          </a:prstGeom>
        </p:spPr>
      </p:pic>
      <p:pic>
        <p:nvPicPr>
          <p:cNvPr id="17" name="Picture 16" descr="A close up of a logo&#10;&#10;Description automatically generated">
            <a:extLst>
              <a:ext uri="{FF2B5EF4-FFF2-40B4-BE49-F238E27FC236}">
                <a16:creationId xmlns:a16="http://schemas.microsoft.com/office/drawing/2014/main" id="{2F3B138F-EEDE-4AC6-9952-EC108B86EA99}"/>
              </a:ext>
            </a:extLst>
          </p:cNvPr>
          <p:cNvPicPr>
            <a:picLocks noChangeAspect="1"/>
          </p:cNvPicPr>
          <p:nvPr/>
        </p:nvPicPr>
        <p:blipFill>
          <a:blip r:embed="rId14">
            <a:extLst>
              <a:ext uri="{BEBA8EAE-BF5A-486C-A8C5-ECC9F3942E4B}">
                <a14:imgProps xmlns:a14="http://schemas.microsoft.com/office/drawing/2010/main">
                  <a14:imgLayer r:embed="rId1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255135" y="346686"/>
            <a:ext cx="887078" cy="788771"/>
          </a:xfrm>
          <a:prstGeom prst="rect">
            <a:avLst/>
          </a:prstGeom>
        </p:spPr>
      </p:pic>
      <p:pic>
        <p:nvPicPr>
          <p:cNvPr id="19" name="Picture 18">
            <a:extLst>
              <a:ext uri="{FF2B5EF4-FFF2-40B4-BE49-F238E27FC236}">
                <a16:creationId xmlns:a16="http://schemas.microsoft.com/office/drawing/2014/main" id="{1315AB20-9B43-4EF3-BF73-1F15B1DC3E8A}"/>
              </a:ext>
            </a:extLst>
          </p:cNvPr>
          <p:cNvPicPr>
            <a:picLocks noChangeAspect="1"/>
          </p:cNvPicPr>
          <p:nvPr/>
        </p:nvPicPr>
        <p:blipFill>
          <a:blip r:embed="rId16">
            <a:extLst>
              <a:ext uri="{BEBA8EAE-BF5A-486C-A8C5-ECC9F3942E4B}">
                <a14:imgProps xmlns:a14="http://schemas.microsoft.com/office/drawing/2010/main">
                  <a14:imgLayer r:embed="rId1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524256" y="332371"/>
            <a:ext cx="776206" cy="817403"/>
          </a:xfrm>
          <a:prstGeom prst="rect">
            <a:avLst/>
          </a:prstGeom>
        </p:spPr>
      </p:pic>
      <p:pic>
        <p:nvPicPr>
          <p:cNvPr id="21" name="Picture 20">
            <a:extLst>
              <a:ext uri="{FF2B5EF4-FFF2-40B4-BE49-F238E27FC236}">
                <a16:creationId xmlns:a16="http://schemas.microsoft.com/office/drawing/2014/main" id="{162058F5-B7D8-40E3-A055-E7E3B842B814}"/>
              </a:ext>
            </a:extLst>
          </p:cNvPr>
          <p:cNvPicPr>
            <a:picLocks noChangeAspect="1"/>
          </p:cNvPicPr>
          <p:nvPr/>
        </p:nvPicPr>
        <p:blipFill>
          <a:blip r:embed="rId18">
            <a:extLst>
              <a:ext uri="{BEBA8EAE-BF5A-486C-A8C5-ECC9F3942E4B}">
                <a14:imgProps xmlns:a14="http://schemas.microsoft.com/office/drawing/2010/main">
                  <a14:imgLayer r:embed="rId19">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531972" y="5523868"/>
            <a:ext cx="776205" cy="817402"/>
          </a:xfrm>
          <a:prstGeom prst="rect">
            <a:avLst/>
          </a:prstGeom>
        </p:spPr>
      </p:pic>
      <p:sp>
        <p:nvSpPr>
          <p:cNvPr id="23" name="TextBox 22">
            <a:extLst>
              <a:ext uri="{FF2B5EF4-FFF2-40B4-BE49-F238E27FC236}">
                <a16:creationId xmlns:a16="http://schemas.microsoft.com/office/drawing/2014/main" id="{09471053-2CF1-4A96-B9A1-44F4F5AD5D02}"/>
              </a:ext>
            </a:extLst>
          </p:cNvPr>
          <p:cNvSpPr txBox="1"/>
          <p:nvPr/>
        </p:nvSpPr>
        <p:spPr>
          <a:xfrm>
            <a:off x="274894" y="2530004"/>
            <a:ext cx="29452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man Old Style"/>
                <a:ea typeface="+mn-ea"/>
                <a:cs typeface="+mn-cs"/>
              </a:rPr>
              <a:t> with adjoining township sections</a:t>
            </a:r>
          </a:p>
        </p:txBody>
      </p:sp>
      <p:sp>
        <p:nvSpPr>
          <p:cNvPr id="24" name="Rectangle 23">
            <a:extLst>
              <a:ext uri="{FF2B5EF4-FFF2-40B4-BE49-F238E27FC236}">
                <a16:creationId xmlns:a16="http://schemas.microsoft.com/office/drawing/2014/main" id="{739D5391-E4C1-4843-88E1-4F7CAE4DFF6A}"/>
              </a:ext>
            </a:extLst>
          </p:cNvPr>
          <p:cNvSpPr/>
          <p:nvPr/>
        </p:nvSpPr>
        <p:spPr>
          <a:xfrm>
            <a:off x="5047688" y="1123487"/>
            <a:ext cx="4427048" cy="44504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2" name="TextBox 1">
            <a:extLst>
              <a:ext uri="{FF2B5EF4-FFF2-40B4-BE49-F238E27FC236}">
                <a16:creationId xmlns:a16="http://schemas.microsoft.com/office/drawing/2014/main" id="{DECE8460-8114-436F-8601-CE59D518E769}"/>
              </a:ext>
            </a:extLst>
          </p:cNvPr>
          <p:cNvSpPr txBox="1"/>
          <p:nvPr/>
        </p:nvSpPr>
        <p:spPr>
          <a:xfrm>
            <a:off x="301915" y="3613344"/>
            <a:ext cx="3345963" cy="27279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ookman Old Style"/>
                <a:ea typeface="Times New Roman" panose="02020603050405020304" pitchFamily="18" charset="0"/>
                <a:cs typeface="Times New Roman" panose="02020603050405020304" pitchFamily="18" charset="0"/>
              </a:rPr>
              <a:t>6 Miles by 6 miles</a:t>
            </a:r>
            <a:endParaRPr kumimoji="0" lang="en-US" sz="24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ookman Old Style"/>
                <a:ea typeface="Times New Roman" panose="02020603050405020304" pitchFamily="18" charset="0"/>
                <a:cs typeface="Times New Roman" panose="02020603050405020304" pitchFamily="18" charset="0"/>
              </a:rPr>
              <a:t>36 Sections</a:t>
            </a:r>
            <a:endParaRPr kumimoji="0" lang="en-US" sz="24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ookman Old Style"/>
                <a:ea typeface="Times New Roman" panose="02020603050405020304" pitchFamily="18" charset="0"/>
                <a:cs typeface="Times New Roman" panose="02020603050405020304" pitchFamily="18" charset="0"/>
              </a:rPr>
              <a:t>1 mile = 5280 feet</a:t>
            </a:r>
            <a:endParaRPr kumimoji="0" lang="en-US" sz="24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ookman Old Style"/>
                <a:ea typeface="Times New Roman" panose="02020603050405020304" pitchFamily="18" charset="0"/>
                <a:cs typeface="Times New Roman" panose="02020603050405020304" pitchFamily="18" charset="0"/>
              </a:rPr>
              <a:t>1 chain = 66 feet</a:t>
            </a:r>
            <a:endParaRPr kumimoji="0" lang="en-US" sz="24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ookman Old Style"/>
                <a:ea typeface="Times New Roman" panose="02020603050405020304" pitchFamily="18" charset="0"/>
                <a:cs typeface="Times New Roman" panose="02020603050405020304" pitchFamily="18" charset="0"/>
              </a:rPr>
              <a:t>1 mile = 80 chains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ookman Old Style"/>
                <a:ea typeface="Times New Roman" panose="02020603050405020304" pitchFamily="18" charset="0"/>
                <a:cs typeface="Times New Roman" panose="02020603050405020304" pitchFamily="18" charset="0"/>
              </a:rPr>
              <a:t>80 x 66 = 5280 feet</a:t>
            </a:r>
            <a:endParaRPr kumimoji="0" lang="en-US" sz="24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p:txBody>
      </p:sp>
      <p:sp>
        <p:nvSpPr>
          <p:cNvPr id="3" name="TextBox 2">
            <a:extLst>
              <a:ext uri="{FF2B5EF4-FFF2-40B4-BE49-F238E27FC236}">
                <a16:creationId xmlns:a16="http://schemas.microsoft.com/office/drawing/2014/main" id="{7393D78D-3C8B-4A17-9E69-2D49060ECED6}"/>
              </a:ext>
            </a:extLst>
          </p:cNvPr>
          <p:cNvSpPr txBox="1"/>
          <p:nvPr/>
        </p:nvSpPr>
        <p:spPr>
          <a:xfrm>
            <a:off x="238627" y="471530"/>
            <a:ext cx="3591613" cy="176093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Calibri" panose="020F0502020204030204" pitchFamily="34" charset="0"/>
              </a:rPr>
              <a:t>Here is the layout of a township, showing the 36 sections, each one mile square.</a:t>
            </a:r>
          </a:p>
        </p:txBody>
      </p:sp>
    </p:spTree>
    <p:extLst>
      <p:ext uri="{BB962C8B-B14F-4D97-AF65-F5344CB8AC3E}">
        <p14:creationId xmlns:p14="http://schemas.microsoft.com/office/powerpoint/2010/main" val="35788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32CB1B0E-AC52-4B09-BE7C-B618CDAD2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661" y="611124"/>
            <a:ext cx="6536871" cy="3472543"/>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D8A9D402-4F7F-47C7-9C47-C499915D7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661" y="4083667"/>
            <a:ext cx="6547757" cy="2275114"/>
          </a:xfrm>
          <a:prstGeom prst="rect">
            <a:avLst/>
          </a:prstGeom>
        </p:spPr>
      </p:pic>
      <p:sp>
        <p:nvSpPr>
          <p:cNvPr id="14" name="TextBox 13">
            <a:extLst>
              <a:ext uri="{FF2B5EF4-FFF2-40B4-BE49-F238E27FC236}">
                <a16:creationId xmlns:a16="http://schemas.microsoft.com/office/drawing/2014/main" id="{FD6B2C2C-2F31-4B8C-85D9-382FE231AA85}"/>
              </a:ext>
            </a:extLst>
          </p:cNvPr>
          <p:cNvSpPr txBox="1"/>
          <p:nvPr/>
        </p:nvSpPr>
        <p:spPr>
          <a:xfrm>
            <a:off x="340468" y="2347395"/>
            <a:ext cx="4873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METHODS TO OBTAIN THE SURVEYORS’ NOTES AND MAPS</a:t>
            </a:r>
          </a:p>
        </p:txBody>
      </p:sp>
      <p:sp>
        <p:nvSpPr>
          <p:cNvPr id="15" name="TextBox 14">
            <a:extLst>
              <a:ext uri="{FF2B5EF4-FFF2-40B4-BE49-F238E27FC236}">
                <a16:creationId xmlns:a16="http://schemas.microsoft.com/office/drawing/2014/main" id="{32356F49-EAA5-49D6-96A2-8E0146C095B9}"/>
              </a:ext>
            </a:extLst>
          </p:cNvPr>
          <p:cNvSpPr txBox="1"/>
          <p:nvPr/>
        </p:nvSpPr>
        <p:spPr>
          <a:xfrm>
            <a:off x="6069" y="3751621"/>
            <a:ext cx="51606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https://glorecords.blm.gov/default.aspx</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4AD4150-A524-4E6A-8DAF-31FBC8F548F2}"/>
              </a:ext>
            </a:extLst>
          </p:cNvPr>
          <p:cNvSpPr txBox="1"/>
          <p:nvPr/>
        </p:nvSpPr>
        <p:spPr>
          <a:xfrm>
            <a:off x="80689" y="5086957"/>
            <a:ext cx="50114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man Old Style"/>
                <a:ea typeface="+mn-ea"/>
                <a:cs typeface="+mn-cs"/>
              </a:rPr>
              <a:t>click the “Survey Plats and Field Notes”</a:t>
            </a:r>
          </a:p>
        </p:txBody>
      </p:sp>
      <p:sp>
        <p:nvSpPr>
          <p:cNvPr id="17" name="Oval 16">
            <a:extLst>
              <a:ext uri="{FF2B5EF4-FFF2-40B4-BE49-F238E27FC236}">
                <a16:creationId xmlns:a16="http://schemas.microsoft.com/office/drawing/2014/main" id="{E03815FF-A227-47D7-8A6F-180F787A4E51}"/>
              </a:ext>
            </a:extLst>
          </p:cNvPr>
          <p:cNvSpPr/>
          <p:nvPr/>
        </p:nvSpPr>
        <p:spPr>
          <a:xfrm>
            <a:off x="5314661" y="5405890"/>
            <a:ext cx="1245941" cy="512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AC2A6C6-2326-4035-9D4E-2432A7860459}"/>
              </a:ext>
            </a:extLst>
          </p:cNvPr>
          <p:cNvSpPr txBox="1"/>
          <p:nvPr/>
        </p:nvSpPr>
        <p:spPr>
          <a:xfrm>
            <a:off x="303003" y="668828"/>
            <a:ext cx="46935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man Old Style"/>
                <a:ea typeface="+mn-ea"/>
                <a:cs typeface="+mn-cs"/>
              </a:rPr>
              <a:t>Many states’ original survey plat maps and notes are available on the national BLM website</a:t>
            </a:r>
          </a:p>
        </p:txBody>
      </p:sp>
    </p:spTree>
    <p:extLst>
      <p:ext uri="{BB962C8B-B14F-4D97-AF65-F5344CB8AC3E}">
        <p14:creationId xmlns:p14="http://schemas.microsoft.com/office/powerpoint/2010/main" val="142836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AF5EC3-C658-42FB-A6F4-9874CAC6D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24" y="589624"/>
            <a:ext cx="11778151" cy="5678751"/>
          </a:xfrm>
          <a:prstGeom prst="rect">
            <a:avLst/>
          </a:prstGeom>
        </p:spPr>
      </p:pic>
    </p:spTree>
    <p:extLst>
      <p:ext uri="{BB962C8B-B14F-4D97-AF65-F5344CB8AC3E}">
        <p14:creationId xmlns:p14="http://schemas.microsoft.com/office/powerpoint/2010/main" val="399327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C454DC-99A2-4F0A-AE5C-97016C208D1D}"/>
              </a:ext>
            </a:extLst>
          </p:cNvPr>
          <p:cNvGrpSpPr/>
          <p:nvPr/>
        </p:nvGrpSpPr>
        <p:grpSpPr>
          <a:xfrm>
            <a:off x="141039" y="217714"/>
            <a:ext cx="11909921" cy="4921214"/>
            <a:chOff x="141039" y="711490"/>
            <a:chExt cx="11909921" cy="4921214"/>
          </a:xfrm>
        </p:grpSpPr>
        <p:pic>
          <p:nvPicPr>
            <p:cNvPr id="3" name="Picture 2" descr="Graphical user interface, table&#10;&#10;Description automatically generated">
              <a:extLst>
                <a:ext uri="{FF2B5EF4-FFF2-40B4-BE49-F238E27FC236}">
                  <a16:creationId xmlns:a16="http://schemas.microsoft.com/office/drawing/2014/main" id="{F3845436-378B-4995-9FD8-8B7D64EF2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39" y="711490"/>
              <a:ext cx="11909921" cy="4921214"/>
            </a:xfrm>
            <a:prstGeom prst="rect">
              <a:avLst/>
            </a:prstGeom>
          </p:spPr>
        </p:pic>
        <p:sp>
          <p:nvSpPr>
            <p:cNvPr id="4" name="Rectangle 3">
              <a:extLst>
                <a:ext uri="{FF2B5EF4-FFF2-40B4-BE49-F238E27FC236}">
                  <a16:creationId xmlns:a16="http://schemas.microsoft.com/office/drawing/2014/main" id="{7C8C430D-E740-4ECD-9E87-1185AB8DEA92}"/>
                </a:ext>
              </a:extLst>
            </p:cNvPr>
            <p:cNvSpPr/>
            <p:nvPr/>
          </p:nvSpPr>
          <p:spPr>
            <a:xfrm>
              <a:off x="141039" y="711490"/>
              <a:ext cx="11909921" cy="49212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
        <p:nvSpPr>
          <p:cNvPr id="6" name="Rectangle 5">
            <a:extLst>
              <a:ext uri="{FF2B5EF4-FFF2-40B4-BE49-F238E27FC236}">
                <a16:creationId xmlns:a16="http://schemas.microsoft.com/office/drawing/2014/main" id="{C06747E4-35DD-4C25-B661-F03FD11494CA}"/>
              </a:ext>
            </a:extLst>
          </p:cNvPr>
          <p:cNvSpPr/>
          <p:nvPr/>
        </p:nvSpPr>
        <p:spPr>
          <a:xfrm>
            <a:off x="1700784" y="2678321"/>
            <a:ext cx="1133856" cy="348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7" name="TextBox 6">
            <a:extLst>
              <a:ext uri="{FF2B5EF4-FFF2-40B4-BE49-F238E27FC236}">
                <a16:creationId xmlns:a16="http://schemas.microsoft.com/office/drawing/2014/main" id="{A6448BEB-9B5C-430C-99F9-54D55EB1F0B4}"/>
              </a:ext>
            </a:extLst>
          </p:cNvPr>
          <p:cNvSpPr txBox="1"/>
          <p:nvPr/>
        </p:nvSpPr>
        <p:spPr>
          <a:xfrm>
            <a:off x="950976" y="5824728"/>
            <a:ext cx="30723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Original Survey</a:t>
            </a:r>
          </a:p>
        </p:txBody>
      </p:sp>
      <p:sp>
        <p:nvSpPr>
          <p:cNvPr id="8" name="TextBox 7">
            <a:extLst>
              <a:ext uri="{FF2B5EF4-FFF2-40B4-BE49-F238E27FC236}">
                <a16:creationId xmlns:a16="http://schemas.microsoft.com/office/drawing/2014/main" id="{AFE41557-2F33-42CA-80A9-A40BD1E109DC}"/>
              </a:ext>
            </a:extLst>
          </p:cNvPr>
          <p:cNvSpPr txBox="1"/>
          <p:nvPr/>
        </p:nvSpPr>
        <p:spPr>
          <a:xfrm>
            <a:off x="9111581" y="5824728"/>
            <a:ext cx="27091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GLO Plat Map</a:t>
            </a:r>
          </a:p>
        </p:txBody>
      </p:sp>
      <p:sp>
        <p:nvSpPr>
          <p:cNvPr id="9" name="Rectangle 8">
            <a:extLst>
              <a:ext uri="{FF2B5EF4-FFF2-40B4-BE49-F238E27FC236}">
                <a16:creationId xmlns:a16="http://schemas.microsoft.com/office/drawing/2014/main" id="{F5CF0DC5-7A3A-4C9C-B40E-9A01297BE82E}"/>
              </a:ext>
            </a:extLst>
          </p:cNvPr>
          <p:cNvSpPr/>
          <p:nvPr/>
        </p:nvSpPr>
        <p:spPr>
          <a:xfrm>
            <a:off x="10030968" y="2678321"/>
            <a:ext cx="530352" cy="4855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11" name="Straight Arrow Connector 10">
            <a:extLst>
              <a:ext uri="{FF2B5EF4-FFF2-40B4-BE49-F238E27FC236}">
                <a16:creationId xmlns:a16="http://schemas.microsoft.com/office/drawing/2014/main" id="{172BB027-7EB0-4B00-99C7-0353500BA6E9}"/>
              </a:ext>
            </a:extLst>
          </p:cNvPr>
          <p:cNvCxnSpPr>
            <a:cxnSpLocks/>
          </p:cNvCxnSpPr>
          <p:nvPr/>
        </p:nvCxnSpPr>
        <p:spPr>
          <a:xfrm flipV="1">
            <a:off x="2240280" y="3163824"/>
            <a:ext cx="0" cy="252374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8E3EC3-763F-4077-B9EE-676698B53F83}"/>
              </a:ext>
            </a:extLst>
          </p:cNvPr>
          <p:cNvCxnSpPr>
            <a:cxnSpLocks/>
          </p:cNvCxnSpPr>
          <p:nvPr/>
        </p:nvCxnSpPr>
        <p:spPr>
          <a:xfrm flipV="1">
            <a:off x="10314432" y="3255264"/>
            <a:ext cx="0" cy="2432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51E2F0B-1326-45F8-8EA6-422CE26C7CB9}"/>
              </a:ext>
            </a:extLst>
          </p:cNvPr>
          <p:cNvSpPr txBox="1"/>
          <p:nvPr/>
        </p:nvSpPr>
        <p:spPr>
          <a:xfrm>
            <a:off x="6095999" y="5824728"/>
            <a:ext cx="25644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Subdivisional</a:t>
            </a:r>
          </a:p>
        </p:txBody>
      </p:sp>
      <p:sp>
        <p:nvSpPr>
          <p:cNvPr id="10" name="Rectangle 9">
            <a:extLst>
              <a:ext uri="{FF2B5EF4-FFF2-40B4-BE49-F238E27FC236}">
                <a16:creationId xmlns:a16="http://schemas.microsoft.com/office/drawing/2014/main" id="{F4C7C59F-1874-48DB-BF93-B44CD041BA47}"/>
              </a:ext>
            </a:extLst>
          </p:cNvPr>
          <p:cNvSpPr/>
          <p:nvPr/>
        </p:nvSpPr>
        <p:spPr>
          <a:xfrm>
            <a:off x="7863840" y="2678321"/>
            <a:ext cx="989215" cy="348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13" name="Straight Arrow Connector 12">
            <a:extLst>
              <a:ext uri="{FF2B5EF4-FFF2-40B4-BE49-F238E27FC236}">
                <a16:creationId xmlns:a16="http://schemas.microsoft.com/office/drawing/2014/main" id="{4D92F4FF-0937-44E2-97EE-34AC13F5F3FF}"/>
              </a:ext>
            </a:extLst>
          </p:cNvPr>
          <p:cNvCxnSpPr>
            <a:cxnSpLocks/>
          </p:cNvCxnSpPr>
          <p:nvPr/>
        </p:nvCxnSpPr>
        <p:spPr>
          <a:xfrm flipV="1">
            <a:off x="8372024" y="3163824"/>
            <a:ext cx="0" cy="25237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40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6665E8D-CEE5-437F-B481-0AEFAE608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156" y="125156"/>
            <a:ext cx="8660130" cy="6607687"/>
          </a:xfrm>
          <a:prstGeom prst="rect">
            <a:avLst/>
          </a:prstGeom>
        </p:spPr>
      </p:pic>
      <p:sp>
        <p:nvSpPr>
          <p:cNvPr id="2" name="TextBox 1">
            <a:extLst>
              <a:ext uri="{FF2B5EF4-FFF2-40B4-BE49-F238E27FC236}">
                <a16:creationId xmlns:a16="http://schemas.microsoft.com/office/drawing/2014/main" id="{82321C7F-56E8-48C1-AE08-8375A1CF103A}"/>
              </a:ext>
            </a:extLst>
          </p:cNvPr>
          <p:cNvSpPr txBox="1"/>
          <p:nvPr/>
        </p:nvSpPr>
        <p:spPr>
          <a:xfrm flipH="1">
            <a:off x="67293" y="3882986"/>
            <a:ext cx="28579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To download click on PDF icon</a:t>
            </a:r>
          </a:p>
        </p:txBody>
      </p:sp>
      <p:cxnSp>
        <p:nvCxnSpPr>
          <p:cNvPr id="5" name="Straight Arrow Connector 4">
            <a:extLst>
              <a:ext uri="{FF2B5EF4-FFF2-40B4-BE49-F238E27FC236}">
                <a16:creationId xmlns:a16="http://schemas.microsoft.com/office/drawing/2014/main" id="{450C64E9-768E-44D8-BDCD-C1DA8C54CE45}"/>
              </a:ext>
            </a:extLst>
          </p:cNvPr>
          <p:cNvCxnSpPr/>
          <p:nvPr/>
        </p:nvCxnSpPr>
        <p:spPr>
          <a:xfrm>
            <a:off x="1496291" y="6567055"/>
            <a:ext cx="90359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10;&#10;Description automatically generated with low confidence">
            <a:extLst>
              <a:ext uri="{FF2B5EF4-FFF2-40B4-BE49-F238E27FC236}">
                <a16:creationId xmlns:a16="http://schemas.microsoft.com/office/drawing/2014/main" id="{BC0D970F-8F23-4B83-B117-7E7F4813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017" y="4280647"/>
            <a:ext cx="537705" cy="415499"/>
          </a:xfrm>
          <a:prstGeom prst="rect">
            <a:avLst/>
          </a:prstGeom>
        </p:spPr>
      </p:pic>
      <p:cxnSp>
        <p:nvCxnSpPr>
          <p:cNvPr id="7" name="Straight Connector 6">
            <a:extLst>
              <a:ext uri="{FF2B5EF4-FFF2-40B4-BE49-F238E27FC236}">
                <a16:creationId xmlns:a16="http://schemas.microsoft.com/office/drawing/2014/main" id="{2BFDDC93-537E-4D68-A8FB-A51A031A7B58}"/>
              </a:ext>
            </a:extLst>
          </p:cNvPr>
          <p:cNvCxnSpPr>
            <a:endCxn id="2" idx="2"/>
          </p:cNvCxnSpPr>
          <p:nvPr/>
        </p:nvCxnSpPr>
        <p:spPr>
          <a:xfrm flipV="1">
            <a:off x="1496291" y="5267981"/>
            <a:ext cx="0" cy="13265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0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engineering drawing&#10;&#10;Description automatically generated">
            <a:extLst>
              <a:ext uri="{FF2B5EF4-FFF2-40B4-BE49-F238E27FC236}">
                <a16:creationId xmlns:a16="http://schemas.microsoft.com/office/drawing/2014/main" id="{E6017BF2-C5BD-4676-9A35-C7746FDE7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354" y="68251"/>
            <a:ext cx="7911292" cy="6721498"/>
          </a:xfrm>
          <a:prstGeom prst="rect">
            <a:avLst/>
          </a:prstGeom>
        </p:spPr>
      </p:pic>
    </p:spTree>
    <p:extLst>
      <p:ext uri="{BB962C8B-B14F-4D97-AF65-F5344CB8AC3E}">
        <p14:creationId xmlns:p14="http://schemas.microsoft.com/office/powerpoint/2010/main" val="65249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engineering drawing&#10;&#10;Description automatically generated">
            <a:extLst>
              <a:ext uri="{FF2B5EF4-FFF2-40B4-BE49-F238E27FC236}">
                <a16:creationId xmlns:a16="http://schemas.microsoft.com/office/drawing/2014/main" id="{3A048589-B7F8-40AE-9C0A-D211E0E24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26" y="106377"/>
            <a:ext cx="3840481" cy="6590453"/>
          </a:xfrm>
          <a:prstGeom prst="rect">
            <a:avLst/>
          </a:prstGeom>
        </p:spPr>
      </p:pic>
      <p:sp>
        <p:nvSpPr>
          <p:cNvPr id="10" name="Rectangle 9">
            <a:extLst>
              <a:ext uri="{FF2B5EF4-FFF2-40B4-BE49-F238E27FC236}">
                <a16:creationId xmlns:a16="http://schemas.microsoft.com/office/drawing/2014/main" id="{36B998C7-6C12-480F-8DBB-62953406FBDA}"/>
              </a:ext>
            </a:extLst>
          </p:cNvPr>
          <p:cNvSpPr/>
          <p:nvPr/>
        </p:nvSpPr>
        <p:spPr>
          <a:xfrm>
            <a:off x="6483927" y="106378"/>
            <a:ext cx="3840481" cy="66452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11" name="Freeform: Shape 10">
            <a:extLst>
              <a:ext uri="{FF2B5EF4-FFF2-40B4-BE49-F238E27FC236}">
                <a16:creationId xmlns:a16="http://schemas.microsoft.com/office/drawing/2014/main" id="{6A2A10D6-5A21-46D4-B981-6ADD40242E17}"/>
              </a:ext>
            </a:extLst>
          </p:cNvPr>
          <p:cNvSpPr/>
          <p:nvPr/>
        </p:nvSpPr>
        <p:spPr>
          <a:xfrm>
            <a:off x="7497488" y="224444"/>
            <a:ext cx="1405443" cy="6404361"/>
          </a:xfrm>
          <a:custGeom>
            <a:avLst/>
            <a:gdLst>
              <a:gd name="connsiteX0" fmla="*/ 25530 w 1405443"/>
              <a:gd name="connsiteY0" fmla="*/ 0 h 6404361"/>
              <a:gd name="connsiteX1" fmla="*/ 592 w 1405443"/>
              <a:gd name="connsiteY1" fmla="*/ 41563 h 6404361"/>
              <a:gd name="connsiteX2" fmla="*/ 8905 w 1405443"/>
              <a:gd name="connsiteY2" fmla="*/ 83127 h 6404361"/>
              <a:gd name="connsiteX3" fmla="*/ 25530 w 1405443"/>
              <a:gd name="connsiteY3" fmla="*/ 141316 h 6404361"/>
              <a:gd name="connsiteX4" fmla="*/ 33843 w 1405443"/>
              <a:gd name="connsiteY4" fmla="*/ 191192 h 6404361"/>
              <a:gd name="connsiteX5" fmla="*/ 50468 w 1405443"/>
              <a:gd name="connsiteY5" fmla="*/ 257694 h 6404361"/>
              <a:gd name="connsiteX6" fmla="*/ 58781 w 1405443"/>
              <a:gd name="connsiteY6" fmla="*/ 340821 h 6404361"/>
              <a:gd name="connsiteX7" fmla="*/ 75407 w 1405443"/>
              <a:gd name="connsiteY7" fmla="*/ 423949 h 6404361"/>
              <a:gd name="connsiteX8" fmla="*/ 83719 w 1405443"/>
              <a:gd name="connsiteY8" fmla="*/ 465512 h 6404361"/>
              <a:gd name="connsiteX9" fmla="*/ 100345 w 1405443"/>
              <a:gd name="connsiteY9" fmla="*/ 515389 h 6404361"/>
              <a:gd name="connsiteX10" fmla="*/ 125283 w 1405443"/>
              <a:gd name="connsiteY10" fmla="*/ 640080 h 6404361"/>
              <a:gd name="connsiteX11" fmla="*/ 141908 w 1405443"/>
              <a:gd name="connsiteY11" fmla="*/ 673331 h 6404361"/>
              <a:gd name="connsiteX12" fmla="*/ 150221 w 1405443"/>
              <a:gd name="connsiteY12" fmla="*/ 706581 h 6404361"/>
              <a:gd name="connsiteX13" fmla="*/ 183472 w 1405443"/>
              <a:gd name="connsiteY13" fmla="*/ 798021 h 6404361"/>
              <a:gd name="connsiteX14" fmla="*/ 216723 w 1405443"/>
              <a:gd name="connsiteY14" fmla="*/ 839585 h 6404361"/>
              <a:gd name="connsiteX15" fmla="*/ 241661 w 1405443"/>
              <a:gd name="connsiteY15" fmla="*/ 906087 h 6404361"/>
              <a:gd name="connsiteX16" fmla="*/ 258287 w 1405443"/>
              <a:gd name="connsiteY16" fmla="*/ 955963 h 6404361"/>
              <a:gd name="connsiteX17" fmla="*/ 308163 w 1405443"/>
              <a:gd name="connsiteY17" fmla="*/ 1014152 h 6404361"/>
              <a:gd name="connsiteX18" fmla="*/ 316476 w 1405443"/>
              <a:gd name="connsiteY18" fmla="*/ 1039091 h 6404361"/>
              <a:gd name="connsiteX19" fmla="*/ 374665 w 1405443"/>
              <a:gd name="connsiteY19" fmla="*/ 1113905 h 6404361"/>
              <a:gd name="connsiteX20" fmla="*/ 382977 w 1405443"/>
              <a:gd name="connsiteY20" fmla="*/ 1138843 h 6404361"/>
              <a:gd name="connsiteX21" fmla="*/ 416228 w 1405443"/>
              <a:gd name="connsiteY21" fmla="*/ 1188720 h 6404361"/>
              <a:gd name="connsiteX22" fmla="*/ 449479 w 1405443"/>
              <a:gd name="connsiteY22" fmla="*/ 1255221 h 6404361"/>
              <a:gd name="connsiteX23" fmla="*/ 466105 w 1405443"/>
              <a:gd name="connsiteY23" fmla="*/ 1296785 h 6404361"/>
              <a:gd name="connsiteX24" fmla="*/ 482730 w 1405443"/>
              <a:gd name="connsiteY24" fmla="*/ 1330036 h 6404361"/>
              <a:gd name="connsiteX25" fmla="*/ 491043 w 1405443"/>
              <a:gd name="connsiteY25" fmla="*/ 1363287 h 6404361"/>
              <a:gd name="connsiteX26" fmla="*/ 507668 w 1405443"/>
              <a:gd name="connsiteY26" fmla="*/ 1396538 h 6404361"/>
              <a:gd name="connsiteX27" fmla="*/ 515981 w 1405443"/>
              <a:gd name="connsiteY27" fmla="*/ 1429789 h 6404361"/>
              <a:gd name="connsiteX28" fmla="*/ 524294 w 1405443"/>
              <a:gd name="connsiteY28" fmla="*/ 1454727 h 6404361"/>
              <a:gd name="connsiteX29" fmla="*/ 549232 w 1405443"/>
              <a:gd name="connsiteY29" fmla="*/ 1612669 h 6404361"/>
              <a:gd name="connsiteX30" fmla="*/ 557545 w 1405443"/>
              <a:gd name="connsiteY30" fmla="*/ 1704109 h 6404361"/>
              <a:gd name="connsiteX31" fmla="*/ 574170 w 1405443"/>
              <a:gd name="connsiteY31" fmla="*/ 1803861 h 6404361"/>
              <a:gd name="connsiteX32" fmla="*/ 599108 w 1405443"/>
              <a:gd name="connsiteY32" fmla="*/ 1886989 h 6404361"/>
              <a:gd name="connsiteX33" fmla="*/ 624047 w 1405443"/>
              <a:gd name="connsiteY33" fmla="*/ 1986741 h 6404361"/>
              <a:gd name="connsiteX34" fmla="*/ 640672 w 1405443"/>
              <a:gd name="connsiteY34" fmla="*/ 2044931 h 6404361"/>
              <a:gd name="connsiteX35" fmla="*/ 648985 w 1405443"/>
              <a:gd name="connsiteY35" fmla="*/ 2086494 h 6404361"/>
              <a:gd name="connsiteX36" fmla="*/ 665610 w 1405443"/>
              <a:gd name="connsiteY36" fmla="*/ 2119745 h 6404361"/>
              <a:gd name="connsiteX37" fmla="*/ 673923 w 1405443"/>
              <a:gd name="connsiteY37" fmla="*/ 2177934 h 6404361"/>
              <a:gd name="connsiteX38" fmla="*/ 682236 w 1405443"/>
              <a:gd name="connsiteY38" fmla="*/ 2202872 h 6404361"/>
              <a:gd name="connsiteX39" fmla="*/ 698861 w 1405443"/>
              <a:gd name="connsiteY39" fmla="*/ 2344189 h 6404361"/>
              <a:gd name="connsiteX40" fmla="*/ 715487 w 1405443"/>
              <a:gd name="connsiteY40" fmla="*/ 2427316 h 6404361"/>
              <a:gd name="connsiteX41" fmla="*/ 723799 w 1405443"/>
              <a:gd name="connsiteY41" fmla="*/ 2468880 h 6404361"/>
              <a:gd name="connsiteX42" fmla="*/ 732112 w 1405443"/>
              <a:gd name="connsiteY42" fmla="*/ 2510443 h 6404361"/>
              <a:gd name="connsiteX43" fmla="*/ 740425 w 1405443"/>
              <a:gd name="connsiteY43" fmla="*/ 2568632 h 6404361"/>
              <a:gd name="connsiteX44" fmla="*/ 748737 w 1405443"/>
              <a:gd name="connsiteY44" fmla="*/ 2593571 h 6404361"/>
              <a:gd name="connsiteX45" fmla="*/ 765363 w 1405443"/>
              <a:gd name="connsiteY45" fmla="*/ 2651760 h 6404361"/>
              <a:gd name="connsiteX46" fmla="*/ 781988 w 1405443"/>
              <a:gd name="connsiteY46" fmla="*/ 2751512 h 6404361"/>
              <a:gd name="connsiteX47" fmla="*/ 798614 w 1405443"/>
              <a:gd name="connsiteY47" fmla="*/ 2793076 h 6404361"/>
              <a:gd name="connsiteX48" fmla="*/ 806927 w 1405443"/>
              <a:gd name="connsiteY48" fmla="*/ 2859578 h 6404361"/>
              <a:gd name="connsiteX49" fmla="*/ 815239 w 1405443"/>
              <a:gd name="connsiteY49" fmla="*/ 2892829 h 6404361"/>
              <a:gd name="connsiteX50" fmla="*/ 823552 w 1405443"/>
              <a:gd name="connsiteY50" fmla="*/ 2934392 h 6404361"/>
              <a:gd name="connsiteX51" fmla="*/ 831865 w 1405443"/>
              <a:gd name="connsiteY51" fmla="*/ 2967643 h 6404361"/>
              <a:gd name="connsiteX52" fmla="*/ 840177 w 1405443"/>
              <a:gd name="connsiteY52" fmla="*/ 3009207 h 6404361"/>
              <a:gd name="connsiteX53" fmla="*/ 865116 w 1405443"/>
              <a:gd name="connsiteY53" fmla="*/ 3125585 h 6404361"/>
              <a:gd name="connsiteX54" fmla="*/ 873428 w 1405443"/>
              <a:gd name="connsiteY54" fmla="*/ 3183774 h 6404361"/>
              <a:gd name="connsiteX55" fmla="*/ 881741 w 1405443"/>
              <a:gd name="connsiteY55" fmla="*/ 3416531 h 6404361"/>
              <a:gd name="connsiteX56" fmla="*/ 898367 w 1405443"/>
              <a:gd name="connsiteY56" fmla="*/ 3782291 h 6404361"/>
              <a:gd name="connsiteX57" fmla="*/ 914992 w 1405443"/>
              <a:gd name="connsiteY57" fmla="*/ 3840480 h 6404361"/>
              <a:gd name="connsiteX58" fmla="*/ 939930 w 1405443"/>
              <a:gd name="connsiteY58" fmla="*/ 3931920 h 6404361"/>
              <a:gd name="connsiteX59" fmla="*/ 964868 w 1405443"/>
              <a:gd name="connsiteY59" fmla="*/ 3965171 h 6404361"/>
              <a:gd name="connsiteX60" fmla="*/ 981494 w 1405443"/>
              <a:gd name="connsiteY60" fmla="*/ 3990109 h 6404361"/>
              <a:gd name="connsiteX61" fmla="*/ 1006432 w 1405443"/>
              <a:gd name="connsiteY61" fmla="*/ 4064923 h 6404361"/>
              <a:gd name="connsiteX62" fmla="*/ 1031370 w 1405443"/>
              <a:gd name="connsiteY62" fmla="*/ 4139738 h 6404361"/>
              <a:gd name="connsiteX63" fmla="*/ 1039683 w 1405443"/>
              <a:gd name="connsiteY63" fmla="*/ 4172989 h 6404361"/>
              <a:gd name="connsiteX64" fmla="*/ 1056308 w 1405443"/>
              <a:gd name="connsiteY64" fmla="*/ 4206240 h 6404361"/>
              <a:gd name="connsiteX65" fmla="*/ 1064621 w 1405443"/>
              <a:gd name="connsiteY65" fmla="*/ 4231178 h 6404361"/>
              <a:gd name="connsiteX66" fmla="*/ 1081247 w 1405443"/>
              <a:gd name="connsiteY66" fmla="*/ 4272741 h 6404361"/>
              <a:gd name="connsiteX67" fmla="*/ 1097872 w 1405443"/>
              <a:gd name="connsiteY67" fmla="*/ 4347556 h 6404361"/>
              <a:gd name="connsiteX68" fmla="*/ 1114497 w 1405443"/>
              <a:gd name="connsiteY68" fmla="*/ 4405745 h 6404361"/>
              <a:gd name="connsiteX69" fmla="*/ 1122810 w 1405443"/>
              <a:gd name="connsiteY69" fmla="*/ 4530436 h 6404361"/>
              <a:gd name="connsiteX70" fmla="*/ 1139436 w 1405443"/>
              <a:gd name="connsiteY70" fmla="*/ 4563687 h 6404361"/>
              <a:gd name="connsiteX71" fmla="*/ 1147748 w 1405443"/>
              <a:gd name="connsiteY71" fmla="*/ 4621876 h 6404361"/>
              <a:gd name="connsiteX72" fmla="*/ 1164374 w 1405443"/>
              <a:gd name="connsiteY72" fmla="*/ 4671752 h 6404361"/>
              <a:gd name="connsiteX73" fmla="*/ 1180999 w 1405443"/>
              <a:gd name="connsiteY73" fmla="*/ 4813069 h 6404361"/>
              <a:gd name="connsiteX74" fmla="*/ 1197625 w 1405443"/>
              <a:gd name="connsiteY74" fmla="*/ 4838007 h 6404361"/>
              <a:gd name="connsiteX75" fmla="*/ 1205937 w 1405443"/>
              <a:gd name="connsiteY75" fmla="*/ 4871258 h 6404361"/>
              <a:gd name="connsiteX76" fmla="*/ 1222563 w 1405443"/>
              <a:gd name="connsiteY76" fmla="*/ 4921134 h 6404361"/>
              <a:gd name="connsiteX77" fmla="*/ 1230876 w 1405443"/>
              <a:gd name="connsiteY77" fmla="*/ 4979323 h 6404361"/>
              <a:gd name="connsiteX78" fmla="*/ 1264127 w 1405443"/>
              <a:gd name="connsiteY78" fmla="*/ 5095701 h 6404361"/>
              <a:gd name="connsiteX79" fmla="*/ 1272439 w 1405443"/>
              <a:gd name="connsiteY79" fmla="*/ 5203767 h 6404361"/>
              <a:gd name="connsiteX80" fmla="*/ 1280752 w 1405443"/>
              <a:gd name="connsiteY80" fmla="*/ 5245331 h 6404361"/>
              <a:gd name="connsiteX81" fmla="*/ 1305690 w 1405443"/>
              <a:gd name="connsiteY81" fmla="*/ 5436523 h 6404361"/>
              <a:gd name="connsiteX82" fmla="*/ 1314003 w 1405443"/>
              <a:gd name="connsiteY82" fmla="*/ 5519651 h 6404361"/>
              <a:gd name="connsiteX83" fmla="*/ 1330628 w 1405443"/>
              <a:gd name="connsiteY83" fmla="*/ 5594465 h 6404361"/>
              <a:gd name="connsiteX84" fmla="*/ 1338941 w 1405443"/>
              <a:gd name="connsiteY84" fmla="*/ 5636029 h 6404361"/>
              <a:gd name="connsiteX85" fmla="*/ 1347254 w 1405443"/>
              <a:gd name="connsiteY85" fmla="*/ 5669280 h 6404361"/>
              <a:gd name="connsiteX86" fmla="*/ 1355567 w 1405443"/>
              <a:gd name="connsiteY86" fmla="*/ 5727469 h 6404361"/>
              <a:gd name="connsiteX87" fmla="*/ 1363879 w 1405443"/>
              <a:gd name="connsiteY87" fmla="*/ 5777345 h 6404361"/>
              <a:gd name="connsiteX88" fmla="*/ 1372192 w 1405443"/>
              <a:gd name="connsiteY88" fmla="*/ 5918661 h 6404361"/>
              <a:gd name="connsiteX89" fmla="*/ 1388817 w 1405443"/>
              <a:gd name="connsiteY89" fmla="*/ 5968538 h 6404361"/>
              <a:gd name="connsiteX90" fmla="*/ 1397130 w 1405443"/>
              <a:gd name="connsiteY90" fmla="*/ 6134792 h 6404361"/>
              <a:gd name="connsiteX91" fmla="*/ 1405443 w 1405443"/>
              <a:gd name="connsiteY91" fmla="*/ 6367549 h 640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405443" h="6404361">
                <a:moveTo>
                  <a:pt x="25530" y="0"/>
                </a:moveTo>
                <a:cubicBezTo>
                  <a:pt x="17217" y="13854"/>
                  <a:pt x="3761" y="25720"/>
                  <a:pt x="592" y="41563"/>
                </a:cubicBezTo>
                <a:cubicBezTo>
                  <a:pt x="-2179" y="55418"/>
                  <a:pt x="5478" y="69420"/>
                  <a:pt x="8905" y="83127"/>
                </a:cubicBezTo>
                <a:cubicBezTo>
                  <a:pt x="24749" y="146504"/>
                  <a:pt x="9982" y="63577"/>
                  <a:pt x="25530" y="141316"/>
                </a:cubicBezTo>
                <a:cubicBezTo>
                  <a:pt x="28836" y="157843"/>
                  <a:pt x="30311" y="174711"/>
                  <a:pt x="33843" y="191192"/>
                </a:cubicBezTo>
                <a:cubicBezTo>
                  <a:pt x="38631" y="213534"/>
                  <a:pt x="50468" y="257694"/>
                  <a:pt x="50468" y="257694"/>
                </a:cubicBezTo>
                <a:cubicBezTo>
                  <a:pt x="53239" y="285403"/>
                  <a:pt x="54650" y="313282"/>
                  <a:pt x="58781" y="340821"/>
                </a:cubicBezTo>
                <a:cubicBezTo>
                  <a:pt x="62973" y="368766"/>
                  <a:pt x="69865" y="396240"/>
                  <a:pt x="75407" y="423949"/>
                </a:cubicBezTo>
                <a:cubicBezTo>
                  <a:pt x="78178" y="437803"/>
                  <a:pt x="79251" y="452108"/>
                  <a:pt x="83719" y="465512"/>
                </a:cubicBezTo>
                <a:lnTo>
                  <a:pt x="100345" y="515389"/>
                </a:lnTo>
                <a:cubicBezTo>
                  <a:pt x="105142" y="544169"/>
                  <a:pt x="109759" y="603858"/>
                  <a:pt x="125283" y="640080"/>
                </a:cubicBezTo>
                <a:cubicBezTo>
                  <a:pt x="130164" y="651470"/>
                  <a:pt x="137557" y="661728"/>
                  <a:pt x="141908" y="673331"/>
                </a:cubicBezTo>
                <a:cubicBezTo>
                  <a:pt x="145919" y="684028"/>
                  <a:pt x="146938" y="695638"/>
                  <a:pt x="150221" y="706581"/>
                </a:cubicBezTo>
                <a:cubicBezTo>
                  <a:pt x="156040" y="725978"/>
                  <a:pt x="173557" y="778191"/>
                  <a:pt x="183472" y="798021"/>
                </a:cubicBezTo>
                <a:cubicBezTo>
                  <a:pt x="193960" y="818998"/>
                  <a:pt x="201257" y="824120"/>
                  <a:pt x="216723" y="839585"/>
                </a:cubicBezTo>
                <a:cubicBezTo>
                  <a:pt x="244596" y="895333"/>
                  <a:pt x="224682" y="849494"/>
                  <a:pt x="241661" y="906087"/>
                </a:cubicBezTo>
                <a:cubicBezTo>
                  <a:pt x="246697" y="922873"/>
                  <a:pt x="247772" y="941943"/>
                  <a:pt x="258287" y="955963"/>
                </a:cubicBezTo>
                <a:cubicBezTo>
                  <a:pt x="290278" y="998619"/>
                  <a:pt x="273428" y="979417"/>
                  <a:pt x="308163" y="1014152"/>
                </a:cubicBezTo>
                <a:cubicBezTo>
                  <a:pt x="310934" y="1022465"/>
                  <a:pt x="312220" y="1031431"/>
                  <a:pt x="316476" y="1039091"/>
                </a:cubicBezTo>
                <a:cubicBezTo>
                  <a:pt x="341333" y="1083833"/>
                  <a:pt x="344373" y="1083613"/>
                  <a:pt x="374665" y="1113905"/>
                </a:cubicBezTo>
                <a:cubicBezTo>
                  <a:pt x="377436" y="1122218"/>
                  <a:pt x="378722" y="1131183"/>
                  <a:pt x="382977" y="1138843"/>
                </a:cubicBezTo>
                <a:cubicBezTo>
                  <a:pt x="392681" y="1156310"/>
                  <a:pt x="408807" y="1170168"/>
                  <a:pt x="416228" y="1188720"/>
                </a:cubicBezTo>
                <a:cubicBezTo>
                  <a:pt x="473764" y="1332554"/>
                  <a:pt x="399671" y="1155604"/>
                  <a:pt x="449479" y="1255221"/>
                </a:cubicBezTo>
                <a:cubicBezTo>
                  <a:pt x="456152" y="1268568"/>
                  <a:pt x="460045" y="1283149"/>
                  <a:pt x="466105" y="1296785"/>
                </a:cubicBezTo>
                <a:cubicBezTo>
                  <a:pt x="471138" y="1308109"/>
                  <a:pt x="478379" y="1318433"/>
                  <a:pt x="482730" y="1330036"/>
                </a:cubicBezTo>
                <a:cubicBezTo>
                  <a:pt x="486741" y="1340733"/>
                  <a:pt x="487032" y="1352590"/>
                  <a:pt x="491043" y="1363287"/>
                </a:cubicBezTo>
                <a:cubicBezTo>
                  <a:pt x="495394" y="1374890"/>
                  <a:pt x="503317" y="1384935"/>
                  <a:pt x="507668" y="1396538"/>
                </a:cubicBezTo>
                <a:cubicBezTo>
                  <a:pt x="511679" y="1407235"/>
                  <a:pt x="512842" y="1418804"/>
                  <a:pt x="515981" y="1429789"/>
                </a:cubicBezTo>
                <a:cubicBezTo>
                  <a:pt x="518388" y="1438214"/>
                  <a:pt x="522169" y="1446226"/>
                  <a:pt x="524294" y="1454727"/>
                </a:cubicBezTo>
                <a:cubicBezTo>
                  <a:pt x="534170" y="1494230"/>
                  <a:pt x="547588" y="1594591"/>
                  <a:pt x="549232" y="1612669"/>
                </a:cubicBezTo>
                <a:cubicBezTo>
                  <a:pt x="552003" y="1643149"/>
                  <a:pt x="553586" y="1673760"/>
                  <a:pt x="557545" y="1704109"/>
                </a:cubicBezTo>
                <a:cubicBezTo>
                  <a:pt x="561905" y="1737535"/>
                  <a:pt x="563510" y="1771882"/>
                  <a:pt x="574170" y="1803861"/>
                </a:cubicBezTo>
                <a:cubicBezTo>
                  <a:pt x="588862" y="1847937"/>
                  <a:pt x="580076" y="1820374"/>
                  <a:pt x="599108" y="1886989"/>
                </a:cubicBezTo>
                <a:cubicBezTo>
                  <a:pt x="615814" y="2020637"/>
                  <a:pt x="593627" y="1903085"/>
                  <a:pt x="624047" y="1986741"/>
                </a:cubicBezTo>
                <a:cubicBezTo>
                  <a:pt x="630941" y="2005699"/>
                  <a:pt x="635779" y="2025361"/>
                  <a:pt x="640672" y="2044931"/>
                </a:cubicBezTo>
                <a:cubicBezTo>
                  <a:pt x="644099" y="2058638"/>
                  <a:pt x="644517" y="2073090"/>
                  <a:pt x="648985" y="2086494"/>
                </a:cubicBezTo>
                <a:cubicBezTo>
                  <a:pt x="652904" y="2098250"/>
                  <a:pt x="660068" y="2108661"/>
                  <a:pt x="665610" y="2119745"/>
                </a:cubicBezTo>
                <a:cubicBezTo>
                  <a:pt x="668381" y="2139141"/>
                  <a:pt x="670080" y="2158721"/>
                  <a:pt x="673923" y="2177934"/>
                </a:cubicBezTo>
                <a:cubicBezTo>
                  <a:pt x="675641" y="2186526"/>
                  <a:pt x="680518" y="2194280"/>
                  <a:pt x="682236" y="2202872"/>
                </a:cubicBezTo>
                <a:cubicBezTo>
                  <a:pt x="694224" y="2262812"/>
                  <a:pt x="688971" y="2278259"/>
                  <a:pt x="698861" y="2344189"/>
                </a:cubicBezTo>
                <a:cubicBezTo>
                  <a:pt x="703053" y="2372134"/>
                  <a:pt x="709945" y="2399607"/>
                  <a:pt x="715487" y="2427316"/>
                </a:cubicBezTo>
                <a:lnTo>
                  <a:pt x="723799" y="2468880"/>
                </a:lnTo>
                <a:cubicBezTo>
                  <a:pt x="726570" y="2482734"/>
                  <a:pt x="730114" y="2496456"/>
                  <a:pt x="732112" y="2510443"/>
                </a:cubicBezTo>
                <a:cubicBezTo>
                  <a:pt x="734883" y="2529839"/>
                  <a:pt x="736583" y="2549419"/>
                  <a:pt x="740425" y="2568632"/>
                </a:cubicBezTo>
                <a:cubicBezTo>
                  <a:pt x="742143" y="2577224"/>
                  <a:pt x="746219" y="2585178"/>
                  <a:pt x="748737" y="2593571"/>
                </a:cubicBezTo>
                <a:cubicBezTo>
                  <a:pt x="754533" y="2612893"/>
                  <a:pt x="761136" y="2632035"/>
                  <a:pt x="765363" y="2651760"/>
                </a:cubicBezTo>
                <a:cubicBezTo>
                  <a:pt x="772644" y="2685738"/>
                  <a:pt x="772019" y="2718281"/>
                  <a:pt x="781988" y="2751512"/>
                </a:cubicBezTo>
                <a:cubicBezTo>
                  <a:pt x="786276" y="2765805"/>
                  <a:pt x="793072" y="2779221"/>
                  <a:pt x="798614" y="2793076"/>
                </a:cubicBezTo>
                <a:cubicBezTo>
                  <a:pt x="801385" y="2815243"/>
                  <a:pt x="803254" y="2837542"/>
                  <a:pt x="806927" y="2859578"/>
                </a:cubicBezTo>
                <a:cubicBezTo>
                  <a:pt x="808805" y="2870847"/>
                  <a:pt x="812761" y="2881676"/>
                  <a:pt x="815239" y="2892829"/>
                </a:cubicBezTo>
                <a:cubicBezTo>
                  <a:pt x="818304" y="2906621"/>
                  <a:pt x="820487" y="2920600"/>
                  <a:pt x="823552" y="2934392"/>
                </a:cubicBezTo>
                <a:cubicBezTo>
                  <a:pt x="826030" y="2945545"/>
                  <a:pt x="829387" y="2956490"/>
                  <a:pt x="831865" y="2967643"/>
                </a:cubicBezTo>
                <a:cubicBezTo>
                  <a:pt x="834930" y="2981436"/>
                  <a:pt x="837112" y="2995414"/>
                  <a:pt x="840177" y="3009207"/>
                </a:cubicBezTo>
                <a:cubicBezTo>
                  <a:pt x="852275" y="3063648"/>
                  <a:pt x="853841" y="3046650"/>
                  <a:pt x="865116" y="3125585"/>
                </a:cubicBezTo>
                <a:lnTo>
                  <a:pt x="873428" y="3183774"/>
                </a:lnTo>
                <a:cubicBezTo>
                  <a:pt x="876199" y="3261360"/>
                  <a:pt x="879353" y="3338933"/>
                  <a:pt x="881741" y="3416531"/>
                </a:cubicBezTo>
                <a:cubicBezTo>
                  <a:pt x="885423" y="3536181"/>
                  <a:pt x="876535" y="3662214"/>
                  <a:pt x="898367" y="3782291"/>
                </a:cubicBezTo>
                <a:cubicBezTo>
                  <a:pt x="916468" y="3881848"/>
                  <a:pt x="897188" y="3760365"/>
                  <a:pt x="914992" y="3840480"/>
                </a:cubicBezTo>
                <a:cubicBezTo>
                  <a:pt x="925037" y="3885681"/>
                  <a:pt x="917684" y="3891877"/>
                  <a:pt x="939930" y="3931920"/>
                </a:cubicBezTo>
                <a:cubicBezTo>
                  <a:pt x="946658" y="3944031"/>
                  <a:pt x="956815" y="3953897"/>
                  <a:pt x="964868" y="3965171"/>
                </a:cubicBezTo>
                <a:cubicBezTo>
                  <a:pt x="970675" y="3973301"/>
                  <a:pt x="975952" y="3981796"/>
                  <a:pt x="981494" y="3990109"/>
                </a:cubicBezTo>
                <a:cubicBezTo>
                  <a:pt x="989807" y="4015047"/>
                  <a:pt x="1002110" y="4038994"/>
                  <a:pt x="1006432" y="4064923"/>
                </a:cubicBezTo>
                <a:cubicBezTo>
                  <a:pt x="1016387" y="4124655"/>
                  <a:pt x="1005396" y="4100776"/>
                  <a:pt x="1031370" y="4139738"/>
                </a:cubicBezTo>
                <a:cubicBezTo>
                  <a:pt x="1034141" y="4150822"/>
                  <a:pt x="1035672" y="4162292"/>
                  <a:pt x="1039683" y="4172989"/>
                </a:cubicBezTo>
                <a:cubicBezTo>
                  <a:pt x="1044034" y="4184592"/>
                  <a:pt x="1051427" y="4194850"/>
                  <a:pt x="1056308" y="4206240"/>
                </a:cubicBezTo>
                <a:cubicBezTo>
                  <a:pt x="1059760" y="4214294"/>
                  <a:pt x="1061544" y="4222974"/>
                  <a:pt x="1064621" y="4231178"/>
                </a:cubicBezTo>
                <a:cubicBezTo>
                  <a:pt x="1069861" y="4245150"/>
                  <a:pt x="1076528" y="4258585"/>
                  <a:pt x="1081247" y="4272741"/>
                </a:cubicBezTo>
                <a:cubicBezTo>
                  <a:pt x="1089775" y="4298325"/>
                  <a:pt x="1091289" y="4321222"/>
                  <a:pt x="1097872" y="4347556"/>
                </a:cubicBezTo>
                <a:cubicBezTo>
                  <a:pt x="1102764" y="4367126"/>
                  <a:pt x="1108955" y="4386349"/>
                  <a:pt x="1114497" y="4405745"/>
                </a:cubicBezTo>
                <a:cubicBezTo>
                  <a:pt x="1117268" y="4447309"/>
                  <a:pt x="1116313" y="4489290"/>
                  <a:pt x="1122810" y="4530436"/>
                </a:cubicBezTo>
                <a:cubicBezTo>
                  <a:pt x="1124743" y="4542676"/>
                  <a:pt x="1136175" y="4551732"/>
                  <a:pt x="1139436" y="4563687"/>
                </a:cubicBezTo>
                <a:cubicBezTo>
                  <a:pt x="1144591" y="4582590"/>
                  <a:pt x="1143342" y="4602785"/>
                  <a:pt x="1147748" y="4621876"/>
                </a:cubicBezTo>
                <a:cubicBezTo>
                  <a:pt x="1151689" y="4638952"/>
                  <a:pt x="1158832" y="4655127"/>
                  <a:pt x="1164374" y="4671752"/>
                </a:cubicBezTo>
                <a:cubicBezTo>
                  <a:pt x="1165125" y="4680014"/>
                  <a:pt x="1172661" y="4788054"/>
                  <a:pt x="1180999" y="4813069"/>
                </a:cubicBezTo>
                <a:cubicBezTo>
                  <a:pt x="1184158" y="4822547"/>
                  <a:pt x="1192083" y="4829694"/>
                  <a:pt x="1197625" y="4838007"/>
                </a:cubicBezTo>
                <a:cubicBezTo>
                  <a:pt x="1200396" y="4849091"/>
                  <a:pt x="1202654" y="4860315"/>
                  <a:pt x="1205937" y="4871258"/>
                </a:cubicBezTo>
                <a:cubicBezTo>
                  <a:pt x="1210973" y="4888044"/>
                  <a:pt x="1218622" y="4904058"/>
                  <a:pt x="1222563" y="4921134"/>
                </a:cubicBezTo>
                <a:cubicBezTo>
                  <a:pt x="1226969" y="4940225"/>
                  <a:pt x="1226338" y="4960263"/>
                  <a:pt x="1230876" y="4979323"/>
                </a:cubicBezTo>
                <a:cubicBezTo>
                  <a:pt x="1240221" y="5018571"/>
                  <a:pt x="1264127" y="5095701"/>
                  <a:pt x="1264127" y="5095701"/>
                </a:cubicBezTo>
                <a:cubicBezTo>
                  <a:pt x="1266898" y="5131723"/>
                  <a:pt x="1268449" y="5167860"/>
                  <a:pt x="1272439" y="5203767"/>
                </a:cubicBezTo>
                <a:cubicBezTo>
                  <a:pt x="1273999" y="5217810"/>
                  <a:pt x="1279273" y="5231280"/>
                  <a:pt x="1280752" y="5245331"/>
                </a:cubicBezTo>
                <a:cubicBezTo>
                  <a:pt x="1300005" y="5428232"/>
                  <a:pt x="1274638" y="5296785"/>
                  <a:pt x="1305690" y="5436523"/>
                </a:cubicBezTo>
                <a:cubicBezTo>
                  <a:pt x="1308461" y="5464232"/>
                  <a:pt x="1309660" y="5492144"/>
                  <a:pt x="1314003" y="5519651"/>
                </a:cubicBezTo>
                <a:cubicBezTo>
                  <a:pt x="1317987" y="5544885"/>
                  <a:pt x="1325275" y="5569486"/>
                  <a:pt x="1330628" y="5594465"/>
                </a:cubicBezTo>
                <a:cubicBezTo>
                  <a:pt x="1333588" y="5608280"/>
                  <a:pt x="1335876" y="5622236"/>
                  <a:pt x="1338941" y="5636029"/>
                </a:cubicBezTo>
                <a:cubicBezTo>
                  <a:pt x="1341419" y="5647182"/>
                  <a:pt x="1345210" y="5658039"/>
                  <a:pt x="1347254" y="5669280"/>
                </a:cubicBezTo>
                <a:cubicBezTo>
                  <a:pt x="1350759" y="5688557"/>
                  <a:pt x="1352588" y="5708104"/>
                  <a:pt x="1355567" y="5727469"/>
                </a:cubicBezTo>
                <a:cubicBezTo>
                  <a:pt x="1358130" y="5744128"/>
                  <a:pt x="1361108" y="5760720"/>
                  <a:pt x="1363879" y="5777345"/>
                </a:cubicBezTo>
                <a:cubicBezTo>
                  <a:pt x="1366650" y="5824450"/>
                  <a:pt x="1366089" y="5871871"/>
                  <a:pt x="1372192" y="5918661"/>
                </a:cubicBezTo>
                <a:cubicBezTo>
                  <a:pt x="1374459" y="5936039"/>
                  <a:pt x="1386808" y="5951129"/>
                  <a:pt x="1388817" y="5968538"/>
                </a:cubicBezTo>
                <a:cubicBezTo>
                  <a:pt x="1395177" y="6023660"/>
                  <a:pt x="1394912" y="6079349"/>
                  <a:pt x="1397130" y="6134792"/>
                </a:cubicBezTo>
                <a:cubicBezTo>
                  <a:pt x="1405628" y="6347225"/>
                  <a:pt x="1405443" y="6470178"/>
                  <a:pt x="1405443" y="6367549"/>
                </a:cubicBez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16" name="TextBox 15">
            <a:extLst>
              <a:ext uri="{FF2B5EF4-FFF2-40B4-BE49-F238E27FC236}">
                <a16:creationId xmlns:a16="http://schemas.microsoft.com/office/drawing/2014/main" id="{F06D8EB7-96E3-4174-AF53-380B3A13B02F}"/>
              </a:ext>
            </a:extLst>
          </p:cNvPr>
          <p:cNvSpPr txBox="1"/>
          <p:nvPr/>
        </p:nvSpPr>
        <p:spPr>
          <a:xfrm>
            <a:off x="7497488" y="3832167"/>
            <a:ext cx="8395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Bookman Old Style"/>
                <a:ea typeface="+mn-ea"/>
                <a:cs typeface="+mn-cs"/>
              </a:rPr>
              <a:t>Sec 11</a:t>
            </a:r>
          </a:p>
        </p:txBody>
      </p:sp>
      <p:sp>
        <p:nvSpPr>
          <p:cNvPr id="17" name="Flowchart: Or 16">
            <a:extLst>
              <a:ext uri="{FF2B5EF4-FFF2-40B4-BE49-F238E27FC236}">
                <a16:creationId xmlns:a16="http://schemas.microsoft.com/office/drawing/2014/main" id="{22A6BFEB-01E1-4785-AB66-E2C9CCECF411}"/>
              </a:ext>
            </a:extLst>
          </p:cNvPr>
          <p:cNvSpPr/>
          <p:nvPr/>
        </p:nvSpPr>
        <p:spPr>
          <a:xfrm>
            <a:off x="7917280" y="1953490"/>
            <a:ext cx="373480" cy="365760"/>
          </a:xfrm>
          <a:prstGeom prst="flowChar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20" name="Straight Connector 19">
            <a:extLst>
              <a:ext uri="{FF2B5EF4-FFF2-40B4-BE49-F238E27FC236}">
                <a16:creationId xmlns:a16="http://schemas.microsoft.com/office/drawing/2014/main" id="{B20BE9EB-64B1-4161-9BB2-54322E489B36}"/>
              </a:ext>
            </a:extLst>
          </p:cNvPr>
          <p:cNvCxnSpPr/>
          <p:nvPr/>
        </p:nvCxnSpPr>
        <p:spPr>
          <a:xfrm>
            <a:off x="7207135" y="2136370"/>
            <a:ext cx="0" cy="24633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6521DE8-5551-4BE1-95C0-A3EBECC463A3}"/>
              </a:ext>
            </a:extLst>
          </p:cNvPr>
          <p:cNvPicPr>
            <a:picLocks noChangeAspect="1"/>
          </p:cNvPicPr>
          <p:nvPr/>
        </p:nvPicPr>
        <p:blipFill>
          <a:blip r:embed="rId3"/>
          <a:stretch>
            <a:fillRect/>
          </a:stretch>
        </p:blipFill>
        <p:spPr>
          <a:xfrm>
            <a:off x="9653841" y="2112324"/>
            <a:ext cx="30483" cy="2487384"/>
          </a:xfrm>
          <a:prstGeom prst="rect">
            <a:avLst/>
          </a:prstGeom>
        </p:spPr>
      </p:pic>
      <p:pic>
        <p:nvPicPr>
          <p:cNvPr id="22" name="Picture 21">
            <a:extLst>
              <a:ext uri="{FF2B5EF4-FFF2-40B4-BE49-F238E27FC236}">
                <a16:creationId xmlns:a16="http://schemas.microsoft.com/office/drawing/2014/main" id="{93A629B3-E94E-47E8-BE39-435B4C75B255}"/>
              </a:ext>
            </a:extLst>
          </p:cNvPr>
          <p:cNvPicPr>
            <a:picLocks noChangeAspect="1"/>
          </p:cNvPicPr>
          <p:nvPr/>
        </p:nvPicPr>
        <p:blipFill>
          <a:blip r:embed="rId3"/>
          <a:stretch>
            <a:fillRect/>
          </a:stretch>
        </p:blipFill>
        <p:spPr>
          <a:xfrm rot="5400000">
            <a:off x="8410148" y="877697"/>
            <a:ext cx="30483" cy="2487384"/>
          </a:xfrm>
          <a:prstGeom prst="rect">
            <a:avLst/>
          </a:prstGeom>
        </p:spPr>
      </p:pic>
      <p:pic>
        <p:nvPicPr>
          <p:cNvPr id="23" name="Picture 22">
            <a:extLst>
              <a:ext uri="{FF2B5EF4-FFF2-40B4-BE49-F238E27FC236}">
                <a16:creationId xmlns:a16="http://schemas.microsoft.com/office/drawing/2014/main" id="{E1345E6D-7A78-4CBB-997C-0A9E5ACD3D88}"/>
              </a:ext>
            </a:extLst>
          </p:cNvPr>
          <p:cNvPicPr>
            <a:picLocks noChangeAspect="1"/>
          </p:cNvPicPr>
          <p:nvPr/>
        </p:nvPicPr>
        <p:blipFill>
          <a:blip r:embed="rId3"/>
          <a:stretch>
            <a:fillRect/>
          </a:stretch>
        </p:blipFill>
        <p:spPr>
          <a:xfrm rot="5400000">
            <a:off x="8388924" y="3346952"/>
            <a:ext cx="30483" cy="2487384"/>
          </a:xfrm>
          <a:prstGeom prst="rect">
            <a:avLst/>
          </a:prstGeom>
        </p:spPr>
      </p:pic>
      <p:sp>
        <p:nvSpPr>
          <p:cNvPr id="24" name="TextBox 23">
            <a:extLst>
              <a:ext uri="{FF2B5EF4-FFF2-40B4-BE49-F238E27FC236}">
                <a16:creationId xmlns:a16="http://schemas.microsoft.com/office/drawing/2014/main" id="{2F2F8B70-880C-477A-B219-33FD6DAF15B4}"/>
              </a:ext>
            </a:extLst>
          </p:cNvPr>
          <p:cNvSpPr txBox="1"/>
          <p:nvPr/>
        </p:nvSpPr>
        <p:spPr>
          <a:xfrm>
            <a:off x="180659" y="934255"/>
            <a:ext cx="468451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Need surveyor’s chain measurement between sections  2 &amp; 11</a:t>
            </a:r>
          </a:p>
        </p:txBody>
      </p:sp>
      <p:cxnSp>
        <p:nvCxnSpPr>
          <p:cNvPr id="26" name="Straight Arrow Connector 25">
            <a:extLst>
              <a:ext uri="{FF2B5EF4-FFF2-40B4-BE49-F238E27FC236}">
                <a16:creationId xmlns:a16="http://schemas.microsoft.com/office/drawing/2014/main" id="{6A1D0C98-2F15-414E-A648-6600D8347A60}"/>
              </a:ext>
            </a:extLst>
          </p:cNvPr>
          <p:cNvCxnSpPr/>
          <p:nvPr/>
        </p:nvCxnSpPr>
        <p:spPr>
          <a:xfrm>
            <a:off x="4156364" y="2136370"/>
            <a:ext cx="214468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20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CEC92D-FBE3-4904-8C1F-0BFEB8FD0499}"/>
              </a:ext>
            </a:extLst>
          </p:cNvPr>
          <p:cNvGrpSpPr/>
          <p:nvPr/>
        </p:nvGrpSpPr>
        <p:grpSpPr>
          <a:xfrm>
            <a:off x="141039" y="217714"/>
            <a:ext cx="11909921" cy="4921214"/>
            <a:chOff x="141039" y="711490"/>
            <a:chExt cx="11909921" cy="4921214"/>
          </a:xfrm>
        </p:grpSpPr>
        <p:pic>
          <p:nvPicPr>
            <p:cNvPr id="3" name="Picture 2" descr="Graphical user interface, table&#10;&#10;Description automatically generated">
              <a:extLst>
                <a:ext uri="{FF2B5EF4-FFF2-40B4-BE49-F238E27FC236}">
                  <a16:creationId xmlns:a16="http://schemas.microsoft.com/office/drawing/2014/main" id="{7A5A9C7B-9322-46DB-A0FD-B8CAACC0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39" y="711490"/>
              <a:ext cx="11909921" cy="4921214"/>
            </a:xfrm>
            <a:prstGeom prst="rect">
              <a:avLst/>
            </a:prstGeom>
          </p:spPr>
        </p:pic>
        <p:sp>
          <p:nvSpPr>
            <p:cNvPr id="4" name="Rectangle 3">
              <a:extLst>
                <a:ext uri="{FF2B5EF4-FFF2-40B4-BE49-F238E27FC236}">
                  <a16:creationId xmlns:a16="http://schemas.microsoft.com/office/drawing/2014/main" id="{0C8DDADB-3A6E-46CD-A75D-6C93A41D2787}"/>
                </a:ext>
              </a:extLst>
            </p:cNvPr>
            <p:cNvSpPr/>
            <p:nvPr/>
          </p:nvSpPr>
          <p:spPr>
            <a:xfrm>
              <a:off x="141039" y="711490"/>
              <a:ext cx="11909921" cy="4921214"/>
            </a:xfrm>
            <a:prstGeom prst="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Bookman Old Style"/>
                <a:ea typeface="+mn-ea"/>
                <a:cs typeface="+mn-cs"/>
              </a:endParaRPr>
            </a:p>
          </p:txBody>
        </p:sp>
      </p:grpSp>
      <p:sp>
        <p:nvSpPr>
          <p:cNvPr id="5" name="TextBox 4">
            <a:extLst>
              <a:ext uri="{FF2B5EF4-FFF2-40B4-BE49-F238E27FC236}">
                <a16:creationId xmlns:a16="http://schemas.microsoft.com/office/drawing/2014/main" id="{313459E2-B841-470C-AFC1-2BD78719A7C9}"/>
              </a:ext>
            </a:extLst>
          </p:cNvPr>
          <p:cNvSpPr txBox="1"/>
          <p:nvPr/>
        </p:nvSpPr>
        <p:spPr>
          <a:xfrm>
            <a:off x="121008" y="5647088"/>
            <a:ext cx="8219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hlinkClick r:id="rId3"/>
              </a:rPr>
              <a:t>https://glorecords.blm.gov/default.aspx</a:t>
            </a:r>
            <a:endPar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6" name="TextBox 5">
            <a:extLst>
              <a:ext uri="{FF2B5EF4-FFF2-40B4-BE49-F238E27FC236}">
                <a16:creationId xmlns:a16="http://schemas.microsoft.com/office/drawing/2014/main" id="{04294401-8BB5-4E09-B725-C34F56EF8056}"/>
              </a:ext>
            </a:extLst>
          </p:cNvPr>
          <p:cNvSpPr txBox="1"/>
          <p:nvPr/>
        </p:nvSpPr>
        <p:spPr>
          <a:xfrm>
            <a:off x="8240960" y="5760720"/>
            <a:ext cx="37102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man Old Style"/>
                <a:ea typeface="+mn-ea"/>
                <a:cs typeface="+mn-cs"/>
              </a:rPr>
              <a:t>Surveyor’s field notes</a:t>
            </a:r>
          </a:p>
        </p:txBody>
      </p:sp>
      <p:cxnSp>
        <p:nvCxnSpPr>
          <p:cNvPr id="8" name="Straight Arrow Connector 7">
            <a:extLst>
              <a:ext uri="{FF2B5EF4-FFF2-40B4-BE49-F238E27FC236}">
                <a16:creationId xmlns:a16="http://schemas.microsoft.com/office/drawing/2014/main" id="{BEF68EE6-42BC-4E85-988A-9A5BF7B4C336}"/>
              </a:ext>
            </a:extLst>
          </p:cNvPr>
          <p:cNvCxnSpPr>
            <a:cxnSpLocks/>
          </p:cNvCxnSpPr>
          <p:nvPr/>
        </p:nvCxnSpPr>
        <p:spPr>
          <a:xfrm flipV="1">
            <a:off x="10914611" y="3350029"/>
            <a:ext cx="0" cy="2227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BFDFAEB-C574-4FC5-AAF4-38919D9B9678}"/>
              </a:ext>
            </a:extLst>
          </p:cNvPr>
          <p:cNvSpPr/>
          <p:nvPr/>
        </p:nvSpPr>
        <p:spPr>
          <a:xfrm>
            <a:off x="10465729" y="2678321"/>
            <a:ext cx="714890" cy="4888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Tree>
    <p:extLst>
      <p:ext uri="{BB962C8B-B14F-4D97-AF65-F5344CB8AC3E}">
        <p14:creationId xmlns:p14="http://schemas.microsoft.com/office/powerpoint/2010/main" val="135927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E4C98-E5F5-4B79-83C8-E28850532EBF}"/>
              </a:ext>
            </a:extLst>
          </p:cNvPr>
          <p:cNvSpPr txBox="1"/>
          <p:nvPr/>
        </p:nvSpPr>
        <p:spPr>
          <a:xfrm>
            <a:off x="1254579" y="291193"/>
            <a:ext cx="10218964" cy="628127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Bookman Old Style"/>
                <a:ea typeface="+mn-ea"/>
                <a:cs typeface="+mn-cs"/>
              </a:rPr>
              <a:t>A </a:t>
            </a:r>
            <a:r>
              <a:rPr kumimoji="0" lang="en-US" sz="3200" b="0" i="1" u="none" strike="noStrike" kern="1200" cap="none" spc="0" normalizeH="0" baseline="0" noProof="0" dirty="0">
                <a:ln>
                  <a:noFill/>
                </a:ln>
                <a:solidFill>
                  <a:srgbClr val="000000"/>
                </a:solidFill>
                <a:effectLst/>
                <a:uLnTx/>
                <a:uFillTx/>
                <a:latin typeface="Bookman Old Style"/>
                <a:ea typeface="+mn-ea"/>
                <a:cs typeface="+mn-cs"/>
              </a:rPr>
              <a:t>horizontal, local datum </a:t>
            </a:r>
            <a:r>
              <a:rPr kumimoji="0" lang="en-US" sz="3200" b="0" i="0" u="none" strike="noStrike" kern="1200" cap="none" spc="0" normalizeH="0" baseline="0" noProof="0" dirty="0">
                <a:ln>
                  <a:noFill/>
                </a:ln>
                <a:solidFill>
                  <a:srgbClr val="000000"/>
                </a:solidFill>
                <a:effectLst/>
                <a:uLnTx/>
                <a:uFillTx/>
                <a:latin typeface="Bookman Old Style"/>
                <a:ea typeface="+mn-ea"/>
                <a:cs typeface="+mn-cs"/>
              </a:rPr>
              <a:t>serves as a basis for measurements over a limited area of the earth &amp; has its origin at a location on the earth's surface.</a:t>
            </a:r>
            <a:br>
              <a:rPr kumimoji="0" lang="en-US" sz="3200" b="0" i="0" u="none" strike="noStrike" kern="1200" cap="none" spc="0" normalizeH="0" baseline="0" noProof="0" dirty="0">
                <a:ln>
                  <a:noFill/>
                </a:ln>
                <a:solidFill>
                  <a:srgbClr val="000000"/>
                </a:solidFill>
                <a:effectLst/>
                <a:uLnTx/>
                <a:uFillTx/>
                <a:latin typeface="Bookman Old Style"/>
                <a:ea typeface="+mn-ea"/>
                <a:cs typeface="+mn-cs"/>
              </a:rPr>
            </a:br>
            <a:endParaRPr kumimoji="0" lang="en-US" sz="32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Bookman Old Style"/>
                <a:ea typeface="+mn-ea"/>
                <a:cs typeface="+mn-cs"/>
              </a:rPr>
              <a:t>NAD27</a:t>
            </a:r>
            <a:r>
              <a:rPr kumimoji="0" lang="en-US" sz="3200" b="0" i="0" u="none" strike="noStrike" kern="1200" cap="none" spc="0" normalizeH="0" baseline="0" noProof="0" dirty="0">
                <a:ln>
                  <a:noFill/>
                </a:ln>
                <a:solidFill>
                  <a:srgbClr val="000000"/>
                </a:solidFill>
                <a:effectLst/>
                <a:uLnTx/>
                <a:uFillTx/>
                <a:latin typeface="Bookman Old Style"/>
                <a:ea typeface="+mn-ea"/>
                <a:cs typeface="+mn-cs"/>
              </a:rPr>
              <a:t>  is a horizontal datum used to define the geodetic network in North America.  </a:t>
            </a:r>
            <a:endParaRPr kumimoji="0" lang="en-US" sz="32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Bookman Old Style"/>
                <a:ea typeface="+mn-ea"/>
                <a:cs typeface="+mn-cs"/>
              </a:rPr>
              <a:t> </a:t>
            </a:r>
            <a:endParaRPr kumimoji="0" lang="en-US" sz="32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Bookman Old Style"/>
                <a:ea typeface="+mn-ea"/>
                <a:cs typeface="+mn-cs"/>
              </a:rPr>
              <a:t>It was based on surveys of the entire continent from a common reference point that was chosen in 1901, because it was as near the center of the contiguous United States as could be calculated.</a:t>
            </a:r>
            <a:endParaRPr kumimoji="0" lang="en-US" sz="32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p:txBody>
      </p:sp>
    </p:spTree>
    <p:extLst>
      <p:ext uri="{BB962C8B-B14F-4D97-AF65-F5344CB8AC3E}">
        <p14:creationId xmlns:p14="http://schemas.microsoft.com/office/powerpoint/2010/main" val="276961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D9CFDF7-189B-4EE2-955E-9FF7819AC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895" y="517122"/>
            <a:ext cx="9111788" cy="5970598"/>
          </a:xfrm>
          <a:prstGeom prst="rect">
            <a:avLst/>
          </a:prstGeom>
        </p:spPr>
      </p:pic>
      <p:sp>
        <p:nvSpPr>
          <p:cNvPr id="4" name="TextBox 3">
            <a:extLst>
              <a:ext uri="{FF2B5EF4-FFF2-40B4-BE49-F238E27FC236}">
                <a16:creationId xmlns:a16="http://schemas.microsoft.com/office/drawing/2014/main" id="{48237721-5DBE-414E-9DCE-A864D57708EE}"/>
              </a:ext>
            </a:extLst>
          </p:cNvPr>
          <p:cNvSpPr txBox="1"/>
          <p:nvPr/>
        </p:nvSpPr>
        <p:spPr>
          <a:xfrm>
            <a:off x="79317" y="517122"/>
            <a:ext cx="27303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man Old Style"/>
                <a:ea typeface="+mn-ea"/>
                <a:cs typeface="+mn-cs"/>
              </a:rPr>
              <a:t>Click on index </a:t>
            </a:r>
            <a:r>
              <a:rPr kumimoji="0" lang="en-US" sz="2000" b="1" i="0" u="none" strike="noStrike" kern="1200" cap="none" spc="0" normalizeH="0" baseline="0" noProof="0" dirty="0" err="1">
                <a:ln>
                  <a:noFill/>
                </a:ln>
                <a:solidFill>
                  <a:prstClr val="black"/>
                </a:solidFill>
                <a:effectLst/>
                <a:uLnTx/>
                <a:uFillTx/>
                <a:latin typeface="Bookman Old Style"/>
                <a:ea typeface="+mn-ea"/>
                <a:cs typeface="+mn-cs"/>
              </a:rPr>
              <a:t>diag</a:t>
            </a:r>
            <a:endParaRPr kumimoji="0" lang="en-US" sz="2000" b="1" i="0" u="none" strike="noStrike" kern="1200" cap="none" spc="0" normalizeH="0" baseline="0" noProof="0" dirty="0">
              <a:ln>
                <a:noFill/>
              </a:ln>
              <a:solidFill>
                <a:prstClr val="black"/>
              </a:solidFill>
              <a:effectLst/>
              <a:uLnTx/>
              <a:uFillTx/>
              <a:latin typeface="Bookman Old Style"/>
              <a:ea typeface="+mn-ea"/>
              <a:cs typeface="+mn-cs"/>
            </a:endParaRPr>
          </a:p>
        </p:txBody>
      </p:sp>
      <p:cxnSp>
        <p:nvCxnSpPr>
          <p:cNvPr id="6" name="Straight Arrow Connector 5">
            <a:extLst>
              <a:ext uri="{FF2B5EF4-FFF2-40B4-BE49-F238E27FC236}">
                <a16:creationId xmlns:a16="http://schemas.microsoft.com/office/drawing/2014/main" id="{7D76C1B4-5047-49FC-99FE-80976C949A44}"/>
              </a:ext>
            </a:extLst>
          </p:cNvPr>
          <p:cNvCxnSpPr/>
          <p:nvPr/>
        </p:nvCxnSpPr>
        <p:spPr>
          <a:xfrm>
            <a:off x="889462" y="1097280"/>
            <a:ext cx="47964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895C5B7-8900-451E-ABCE-BE7C9CF3FE69}"/>
              </a:ext>
            </a:extLst>
          </p:cNvPr>
          <p:cNvSpPr/>
          <p:nvPr/>
        </p:nvSpPr>
        <p:spPr>
          <a:xfrm>
            <a:off x="5777345" y="886454"/>
            <a:ext cx="728752" cy="3521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8" name="TextBox 7">
            <a:extLst>
              <a:ext uri="{FF2B5EF4-FFF2-40B4-BE49-F238E27FC236}">
                <a16:creationId xmlns:a16="http://schemas.microsoft.com/office/drawing/2014/main" id="{25693BB0-ECAB-47D5-A786-E154ADEDA07F}"/>
              </a:ext>
            </a:extLst>
          </p:cNvPr>
          <p:cNvSpPr txBox="1"/>
          <p:nvPr/>
        </p:nvSpPr>
        <p:spPr>
          <a:xfrm>
            <a:off x="68752" y="2942156"/>
            <a:ext cx="27515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man Old Style"/>
                <a:ea typeface="+mn-ea"/>
                <a:cs typeface="+mn-cs"/>
              </a:rPr>
              <a:t>Displays this page</a:t>
            </a:r>
          </a:p>
        </p:txBody>
      </p:sp>
      <p:cxnSp>
        <p:nvCxnSpPr>
          <p:cNvPr id="10" name="Straight Arrow Connector 9">
            <a:extLst>
              <a:ext uri="{FF2B5EF4-FFF2-40B4-BE49-F238E27FC236}">
                <a16:creationId xmlns:a16="http://schemas.microsoft.com/office/drawing/2014/main" id="{7BF3F936-96E0-4F0F-AF54-7EF3390E63AD}"/>
              </a:ext>
            </a:extLst>
          </p:cNvPr>
          <p:cNvCxnSpPr/>
          <p:nvPr/>
        </p:nvCxnSpPr>
        <p:spPr>
          <a:xfrm>
            <a:off x="2743200" y="3142211"/>
            <a:ext cx="56194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130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2058FD-BD4E-4187-BAAA-16004C5C9285}"/>
              </a:ext>
            </a:extLst>
          </p:cNvPr>
          <p:cNvSpPr txBox="1"/>
          <p:nvPr/>
        </p:nvSpPr>
        <p:spPr>
          <a:xfrm>
            <a:off x="304949" y="2828835"/>
            <a:ext cx="420069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man Old Style"/>
                <a:ea typeface="+mn-ea"/>
                <a:cs typeface="+mn-cs"/>
              </a:rPr>
              <a:t>Notes for section line between sections 2 &amp; 11 on page 264</a:t>
            </a:r>
          </a:p>
        </p:txBody>
      </p:sp>
      <p:pic>
        <p:nvPicPr>
          <p:cNvPr id="15" name="Picture 14" descr="Text, letter&#10;&#10;Description automatically generated">
            <a:extLst>
              <a:ext uri="{FF2B5EF4-FFF2-40B4-BE49-F238E27FC236}">
                <a16:creationId xmlns:a16="http://schemas.microsoft.com/office/drawing/2014/main" id="{20C3C59D-ED8A-4E96-8CD7-5F81B02C5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169" y="224444"/>
            <a:ext cx="5614310" cy="6533802"/>
          </a:xfrm>
          <a:prstGeom prst="rect">
            <a:avLst/>
          </a:prstGeom>
        </p:spPr>
      </p:pic>
      <p:sp>
        <p:nvSpPr>
          <p:cNvPr id="9" name="Oval 8">
            <a:extLst>
              <a:ext uri="{FF2B5EF4-FFF2-40B4-BE49-F238E27FC236}">
                <a16:creationId xmlns:a16="http://schemas.microsoft.com/office/drawing/2014/main" id="{6FB6FF0F-5556-4253-B273-856F04AC842D}"/>
              </a:ext>
            </a:extLst>
          </p:cNvPr>
          <p:cNvSpPr/>
          <p:nvPr/>
        </p:nvSpPr>
        <p:spPr>
          <a:xfrm>
            <a:off x="9684328" y="1890285"/>
            <a:ext cx="623454" cy="4123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12" name="Straight Arrow Connector 11">
            <a:extLst>
              <a:ext uri="{FF2B5EF4-FFF2-40B4-BE49-F238E27FC236}">
                <a16:creationId xmlns:a16="http://schemas.microsoft.com/office/drawing/2014/main" id="{22E32840-80E8-4FB4-AA46-26F9ADA05BBA}"/>
              </a:ext>
            </a:extLst>
          </p:cNvPr>
          <p:cNvCxnSpPr>
            <a:cxnSpLocks/>
          </p:cNvCxnSpPr>
          <p:nvPr/>
        </p:nvCxnSpPr>
        <p:spPr>
          <a:xfrm flipV="1">
            <a:off x="4315326" y="2173705"/>
            <a:ext cx="5369002" cy="125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04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2B7A5608-5B21-49FC-9107-8DD5B79FC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176" y="228600"/>
            <a:ext cx="9414173" cy="6474279"/>
          </a:xfrm>
          <a:prstGeom prst="rect">
            <a:avLst/>
          </a:prstGeom>
        </p:spPr>
      </p:pic>
      <p:sp>
        <p:nvSpPr>
          <p:cNvPr id="4" name="Rectangle 3">
            <a:extLst>
              <a:ext uri="{FF2B5EF4-FFF2-40B4-BE49-F238E27FC236}">
                <a16:creationId xmlns:a16="http://schemas.microsoft.com/office/drawing/2014/main" id="{42AD4BCC-3B1D-44D8-93AC-4FA705509E94}"/>
              </a:ext>
            </a:extLst>
          </p:cNvPr>
          <p:cNvSpPr/>
          <p:nvPr/>
        </p:nvSpPr>
        <p:spPr>
          <a:xfrm>
            <a:off x="2530176" y="228600"/>
            <a:ext cx="9414173" cy="64742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5" name="TextBox 4">
            <a:extLst>
              <a:ext uri="{FF2B5EF4-FFF2-40B4-BE49-F238E27FC236}">
                <a16:creationId xmlns:a16="http://schemas.microsoft.com/office/drawing/2014/main" id="{AECFB1D1-8E67-426E-AA1F-A00E58D80D7D}"/>
              </a:ext>
            </a:extLst>
          </p:cNvPr>
          <p:cNvSpPr txBox="1"/>
          <p:nvPr/>
        </p:nvSpPr>
        <p:spPr>
          <a:xfrm>
            <a:off x="81643" y="2726872"/>
            <a:ext cx="1673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man Old Style"/>
                <a:ea typeface="+mn-ea"/>
                <a:cs typeface="+mn-cs"/>
              </a:rPr>
              <a:t>Page 264</a:t>
            </a:r>
          </a:p>
        </p:txBody>
      </p:sp>
      <p:cxnSp>
        <p:nvCxnSpPr>
          <p:cNvPr id="7" name="Straight Arrow Connector 6">
            <a:extLst>
              <a:ext uri="{FF2B5EF4-FFF2-40B4-BE49-F238E27FC236}">
                <a16:creationId xmlns:a16="http://schemas.microsoft.com/office/drawing/2014/main" id="{38F2CED9-A534-42F6-9B12-B87FDC7B2A24}"/>
              </a:ext>
            </a:extLst>
          </p:cNvPr>
          <p:cNvCxnSpPr>
            <a:stCxn id="5" idx="3"/>
          </p:cNvCxnSpPr>
          <p:nvPr/>
        </p:nvCxnSpPr>
        <p:spPr>
          <a:xfrm flipV="1">
            <a:off x="1755321" y="2957704"/>
            <a:ext cx="301262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43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A70C33AF-DC8D-4357-B9ED-7A02117CD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067" y="183464"/>
            <a:ext cx="4415246" cy="6491071"/>
          </a:xfrm>
          <a:prstGeom prst="rect">
            <a:avLst/>
          </a:prstGeom>
        </p:spPr>
      </p:pic>
      <p:sp>
        <p:nvSpPr>
          <p:cNvPr id="6" name="TextBox 5">
            <a:extLst>
              <a:ext uri="{FF2B5EF4-FFF2-40B4-BE49-F238E27FC236}">
                <a16:creationId xmlns:a16="http://schemas.microsoft.com/office/drawing/2014/main" id="{FCECD86E-D848-4B6D-95EB-95084279F716}"/>
              </a:ext>
            </a:extLst>
          </p:cNvPr>
          <p:cNvSpPr txBox="1"/>
          <p:nvPr/>
        </p:nvSpPr>
        <p:spPr>
          <a:xfrm>
            <a:off x="406741" y="4098504"/>
            <a:ext cx="4156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East</a:t>
            </a:r>
            <a:r>
              <a:rPr kumimoji="0" lang="en-US" sz="2400" b="0" i="0" u="none" strike="noStrike" kern="1200" cap="none" spc="0" normalizeH="0" baseline="0" noProof="0" dirty="0">
                <a:ln>
                  <a:noFill/>
                </a:ln>
                <a:solidFill>
                  <a:prstClr val="black"/>
                </a:solidFill>
                <a:effectLst/>
                <a:uLnTx/>
                <a:uFillTx/>
                <a:latin typeface="Bookman Old Style"/>
                <a:ea typeface="+mn-ea"/>
                <a:cs typeface="+mn-cs"/>
              </a:rPr>
              <a:t> between secs 2 &amp; 11</a:t>
            </a:r>
          </a:p>
        </p:txBody>
      </p:sp>
      <p:sp>
        <p:nvSpPr>
          <p:cNvPr id="8" name="Rectangle 7">
            <a:extLst>
              <a:ext uri="{FF2B5EF4-FFF2-40B4-BE49-F238E27FC236}">
                <a16:creationId xmlns:a16="http://schemas.microsoft.com/office/drawing/2014/main" id="{87F7556D-DA00-4BF2-92D4-58210FA6B3D6}"/>
              </a:ext>
            </a:extLst>
          </p:cNvPr>
          <p:cNvSpPr/>
          <p:nvPr/>
        </p:nvSpPr>
        <p:spPr>
          <a:xfrm>
            <a:off x="7581207" y="4804755"/>
            <a:ext cx="2527069" cy="3075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10" name="Straight Arrow Connector 9">
            <a:extLst>
              <a:ext uri="{FF2B5EF4-FFF2-40B4-BE49-F238E27FC236}">
                <a16:creationId xmlns:a16="http://schemas.microsoft.com/office/drawing/2014/main" id="{16749929-C69A-44EF-95E7-0C03AD30E34A}"/>
              </a:ext>
            </a:extLst>
          </p:cNvPr>
          <p:cNvCxnSpPr>
            <a:cxnSpLocks/>
          </p:cNvCxnSpPr>
          <p:nvPr/>
        </p:nvCxnSpPr>
        <p:spPr>
          <a:xfrm>
            <a:off x="5020887" y="4427621"/>
            <a:ext cx="31766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1626D78-554E-489A-B6BF-F947BEED2466}"/>
              </a:ext>
            </a:extLst>
          </p:cNvPr>
          <p:cNvSpPr txBox="1"/>
          <p:nvPr/>
        </p:nvSpPr>
        <p:spPr>
          <a:xfrm>
            <a:off x="266008" y="4621724"/>
            <a:ext cx="47548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23 chains </a:t>
            </a:r>
            <a:r>
              <a:rPr kumimoji="0" lang="en-US" sz="2400" b="0" i="0" u="none" strike="noStrike" kern="1200" cap="none" spc="0" normalizeH="0" baseline="0" noProof="0" dirty="0">
                <a:ln>
                  <a:noFill/>
                </a:ln>
                <a:solidFill>
                  <a:prstClr val="black"/>
                </a:solidFill>
                <a:effectLst/>
                <a:uLnTx/>
                <a:uFillTx/>
                <a:latin typeface="Bookman Old Style"/>
                <a:ea typeface="+mn-ea"/>
                <a:cs typeface="+mn-cs"/>
              </a:rPr>
              <a:t>Old military road</a:t>
            </a:r>
          </a:p>
        </p:txBody>
      </p:sp>
    </p:spTree>
    <p:extLst>
      <p:ext uri="{BB962C8B-B14F-4D97-AF65-F5344CB8AC3E}">
        <p14:creationId xmlns:p14="http://schemas.microsoft.com/office/powerpoint/2010/main" val="74562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F8AC8D-9AB1-4632-B12C-1EE75E72BB6D}"/>
              </a:ext>
            </a:extLst>
          </p:cNvPr>
          <p:cNvGrpSpPr/>
          <p:nvPr/>
        </p:nvGrpSpPr>
        <p:grpSpPr>
          <a:xfrm>
            <a:off x="1795246" y="89306"/>
            <a:ext cx="7893596" cy="6768694"/>
            <a:chOff x="2510140" y="44653"/>
            <a:chExt cx="7893596" cy="6768694"/>
          </a:xfrm>
        </p:grpSpPr>
        <p:pic>
          <p:nvPicPr>
            <p:cNvPr id="2" name="Picture 1" descr="A close up of a map&#10;&#10;Description automatically generated">
              <a:extLst>
                <a:ext uri="{FF2B5EF4-FFF2-40B4-BE49-F238E27FC236}">
                  <a16:creationId xmlns:a16="http://schemas.microsoft.com/office/drawing/2014/main" id="{36F94F48-7FCF-4759-B1B6-C64C3FE10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140" y="44653"/>
              <a:ext cx="7893596" cy="6768694"/>
            </a:xfrm>
            <a:prstGeom prst="rect">
              <a:avLst/>
            </a:prstGeom>
          </p:spPr>
        </p:pic>
        <p:sp>
          <p:nvSpPr>
            <p:cNvPr id="3" name="Rectangle 2">
              <a:extLst>
                <a:ext uri="{FF2B5EF4-FFF2-40B4-BE49-F238E27FC236}">
                  <a16:creationId xmlns:a16="http://schemas.microsoft.com/office/drawing/2014/main" id="{A4A58FD1-4FA5-472A-A1DE-4B6A7B7C89E2}"/>
                </a:ext>
              </a:extLst>
            </p:cNvPr>
            <p:cNvSpPr/>
            <p:nvPr/>
          </p:nvSpPr>
          <p:spPr>
            <a:xfrm>
              <a:off x="2510140" y="44653"/>
              <a:ext cx="7893596" cy="67686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
        <p:nvSpPr>
          <p:cNvPr id="6" name="TextBox 5">
            <a:extLst>
              <a:ext uri="{FF2B5EF4-FFF2-40B4-BE49-F238E27FC236}">
                <a16:creationId xmlns:a16="http://schemas.microsoft.com/office/drawing/2014/main" id="{BE869AF7-3A1D-46DF-8DAD-6ACBD0F6097F}"/>
              </a:ext>
            </a:extLst>
          </p:cNvPr>
          <p:cNvSpPr txBox="1"/>
          <p:nvPr/>
        </p:nvSpPr>
        <p:spPr>
          <a:xfrm>
            <a:off x="1953491" y="6442364"/>
            <a:ext cx="1986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man Old Style"/>
                <a:ea typeface="+mn-ea"/>
                <a:cs typeface="+mn-cs"/>
              </a:rPr>
              <a:t>Lee Whiteley</a:t>
            </a:r>
          </a:p>
        </p:txBody>
      </p:sp>
    </p:spTree>
    <p:extLst>
      <p:ext uri="{BB962C8B-B14F-4D97-AF65-F5344CB8AC3E}">
        <p14:creationId xmlns:p14="http://schemas.microsoft.com/office/powerpoint/2010/main" val="41024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262ABD-BBE9-4B29-A855-63598E6FFD3B}"/>
              </a:ext>
            </a:extLst>
          </p:cNvPr>
          <p:cNvGrpSpPr/>
          <p:nvPr/>
        </p:nvGrpSpPr>
        <p:grpSpPr>
          <a:xfrm>
            <a:off x="1638216" y="229070"/>
            <a:ext cx="9949727" cy="6399860"/>
            <a:chOff x="1927429" y="229070"/>
            <a:chExt cx="9949727" cy="6399860"/>
          </a:xfrm>
        </p:grpSpPr>
        <p:pic>
          <p:nvPicPr>
            <p:cNvPr id="3" name="Picture 2" descr="Graphical user interface, application&#10;&#10;Description automatically generated">
              <a:extLst>
                <a:ext uri="{FF2B5EF4-FFF2-40B4-BE49-F238E27FC236}">
                  <a16:creationId xmlns:a16="http://schemas.microsoft.com/office/drawing/2014/main" id="{FA1B93E9-D117-488D-87EF-95BC199D6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29" y="229070"/>
              <a:ext cx="9949727" cy="6399860"/>
            </a:xfrm>
            <a:prstGeom prst="rect">
              <a:avLst/>
            </a:prstGeom>
          </p:spPr>
        </p:pic>
        <p:sp>
          <p:nvSpPr>
            <p:cNvPr id="4" name="Rectangle 3">
              <a:extLst>
                <a:ext uri="{FF2B5EF4-FFF2-40B4-BE49-F238E27FC236}">
                  <a16:creationId xmlns:a16="http://schemas.microsoft.com/office/drawing/2014/main" id="{D53EAA80-8053-48CF-889D-AB95297CE6B7}"/>
                </a:ext>
              </a:extLst>
            </p:cNvPr>
            <p:cNvSpPr/>
            <p:nvPr/>
          </p:nvSpPr>
          <p:spPr>
            <a:xfrm>
              <a:off x="1927429" y="229070"/>
              <a:ext cx="9949727" cy="63998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
        <p:nvSpPr>
          <p:cNvPr id="6" name="TextBox 5">
            <a:extLst>
              <a:ext uri="{FF2B5EF4-FFF2-40B4-BE49-F238E27FC236}">
                <a16:creationId xmlns:a16="http://schemas.microsoft.com/office/drawing/2014/main" id="{E5AB9C5B-7CD7-4873-B9DB-2F38E8372BC8}"/>
              </a:ext>
            </a:extLst>
          </p:cNvPr>
          <p:cNvSpPr txBox="1"/>
          <p:nvPr/>
        </p:nvSpPr>
        <p:spPr>
          <a:xfrm>
            <a:off x="1055717" y="2125217"/>
            <a:ext cx="54103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Hand-drawn Distance Tool</a:t>
            </a:r>
          </a:p>
        </p:txBody>
      </p:sp>
      <p:sp>
        <p:nvSpPr>
          <p:cNvPr id="7" name="TextBox 6">
            <a:extLst>
              <a:ext uri="{FF2B5EF4-FFF2-40B4-BE49-F238E27FC236}">
                <a16:creationId xmlns:a16="http://schemas.microsoft.com/office/drawing/2014/main" id="{2AF70E32-4DE0-4B79-8356-B13325C92EBE}"/>
              </a:ext>
            </a:extLst>
          </p:cNvPr>
          <p:cNvSpPr txBox="1"/>
          <p:nvPr/>
        </p:nvSpPr>
        <p:spPr>
          <a:xfrm>
            <a:off x="0" y="3678211"/>
            <a:ext cx="61668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24.03 chains: 67.98 feet too far</a:t>
            </a:r>
          </a:p>
        </p:txBody>
      </p:sp>
      <p:sp>
        <p:nvSpPr>
          <p:cNvPr id="10" name="Rectangle 9">
            <a:extLst>
              <a:ext uri="{FF2B5EF4-FFF2-40B4-BE49-F238E27FC236}">
                <a16:creationId xmlns:a16="http://schemas.microsoft.com/office/drawing/2014/main" id="{17595DE4-7459-4C6F-8511-8A28663CDA2B}"/>
              </a:ext>
            </a:extLst>
          </p:cNvPr>
          <p:cNvSpPr/>
          <p:nvPr/>
        </p:nvSpPr>
        <p:spPr>
          <a:xfrm>
            <a:off x="8150877" y="3784768"/>
            <a:ext cx="1342258" cy="3134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cxnSp>
        <p:nvCxnSpPr>
          <p:cNvPr id="12" name="Straight Arrow Connector 11">
            <a:extLst>
              <a:ext uri="{FF2B5EF4-FFF2-40B4-BE49-F238E27FC236}">
                <a16:creationId xmlns:a16="http://schemas.microsoft.com/office/drawing/2014/main" id="{7CF5138C-3276-4D2C-9AD1-832E309AE5DF}"/>
              </a:ext>
            </a:extLst>
          </p:cNvPr>
          <p:cNvCxnSpPr/>
          <p:nvPr/>
        </p:nvCxnSpPr>
        <p:spPr>
          <a:xfrm flipV="1">
            <a:off x="5020888" y="1487978"/>
            <a:ext cx="0" cy="7232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A9BA78-4952-43A6-9662-E330461D7D1D}"/>
              </a:ext>
            </a:extLst>
          </p:cNvPr>
          <p:cNvCxnSpPr/>
          <p:nvPr/>
        </p:nvCxnSpPr>
        <p:spPr>
          <a:xfrm>
            <a:off x="8259878" y="3136816"/>
            <a:ext cx="225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5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EF8B9F3-0F64-4827-9E62-33AD9210CB1A}"/>
              </a:ext>
            </a:extLst>
          </p:cNvPr>
          <p:cNvGrpSpPr/>
          <p:nvPr/>
        </p:nvGrpSpPr>
        <p:grpSpPr>
          <a:xfrm>
            <a:off x="4910854" y="526650"/>
            <a:ext cx="7122399" cy="5804699"/>
            <a:chOff x="5069601" y="310520"/>
            <a:chExt cx="7122399" cy="5804699"/>
          </a:xfrm>
        </p:grpSpPr>
        <p:grpSp>
          <p:nvGrpSpPr>
            <p:cNvPr id="24" name="Group 23">
              <a:extLst>
                <a:ext uri="{FF2B5EF4-FFF2-40B4-BE49-F238E27FC236}">
                  <a16:creationId xmlns:a16="http://schemas.microsoft.com/office/drawing/2014/main" id="{080BE866-2AB3-45DE-BED0-FFA6025DEF90}"/>
                </a:ext>
              </a:extLst>
            </p:cNvPr>
            <p:cNvGrpSpPr/>
            <p:nvPr/>
          </p:nvGrpSpPr>
          <p:grpSpPr>
            <a:xfrm>
              <a:off x="5069601" y="310520"/>
              <a:ext cx="7122399" cy="5804699"/>
              <a:chOff x="5069601" y="310520"/>
              <a:chExt cx="7122399" cy="5804699"/>
            </a:xfrm>
          </p:grpSpPr>
          <p:grpSp>
            <p:nvGrpSpPr>
              <p:cNvPr id="14" name="Group 13">
                <a:extLst>
                  <a:ext uri="{FF2B5EF4-FFF2-40B4-BE49-F238E27FC236}">
                    <a16:creationId xmlns:a16="http://schemas.microsoft.com/office/drawing/2014/main" id="{2440C8C5-198F-4CF3-BD9A-4252021F9AD9}"/>
                  </a:ext>
                </a:extLst>
              </p:cNvPr>
              <p:cNvGrpSpPr/>
              <p:nvPr/>
            </p:nvGrpSpPr>
            <p:grpSpPr>
              <a:xfrm>
                <a:off x="5069601" y="310520"/>
                <a:ext cx="7122399" cy="5804699"/>
                <a:chOff x="4763996" y="526650"/>
                <a:chExt cx="7122399" cy="5804699"/>
              </a:xfrm>
            </p:grpSpPr>
            <p:pic>
              <p:nvPicPr>
                <p:cNvPr id="3" name="Picture 2" descr="Diagram, engineering drawing&#10;&#10;Description automatically generated">
                  <a:extLst>
                    <a:ext uri="{FF2B5EF4-FFF2-40B4-BE49-F238E27FC236}">
                      <a16:creationId xmlns:a16="http://schemas.microsoft.com/office/drawing/2014/main" id="{2412C7E2-A4C0-4DA1-9E00-BC98726E6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996" y="526650"/>
                  <a:ext cx="7122399" cy="5804699"/>
                </a:xfrm>
                <a:prstGeom prst="rect">
                  <a:avLst/>
                </a:prstGeom>
              </p:spPr>
            </p:pic>
            <p:grpSp>
              <p:nvGrpSpPr>
                <p:cNvPr id="13" name="Group 12">
                  <a:extLst>
                    <a:ext uri="{FF2B5EF4-FFF2-40B4-BE49-F238E27FC236}">
                      <a16:creationId xmlns:a16="http://schemas.microsoft.com/office/drawing/2014/main" id="{C0D0B874-F456-4CC1-AE74-C1DC6BB72A09}"/>
                    </a:ext>
                  </a:extLst>
                </p:cNvPr>
                <p:cNvGrpSpPr/>
                <p:nvPr/>
              </p:nvGrpSpPr>
              <p:grpSpPr>
                <a:xfrm>
                  <a:off x="7281949" y="2834640"/>
                  <a:ext cx="2202873" cy="2302625"/>
                  <a:chOff x="7281949" y="2834640"/>
                  <a:chExt cx="2202873" cy="2302625"/>
                </a:xfrm>
              </p:grpSpPr>
              <p:cxnSp>
                <p:nvCxnSpPr>
                  <p:cNvPr id="5" name="Straight Connector 4">
                    <a:extLst>
                      <a:ext uri="{FF2B5EF4-FFF2-40B4-BE49-F238E27FC236}">
                        <a16:creationId xmlns:a16="http://schemas.microsoft.com/office/drawing/2014/main" id="{BA9AF807-306F-4E53-94BD-4F0EA97CB92A}"/>
                      </a:ext>
                    </a:extLst>
                  </p:cNvPr>
                  <p:cNvCxnSpPr>
                    <a:cxnSpLocks/>
                  </p:cNvCxnSpPr>
                  <p:nvPr/>
                </p:nvCxnSpPr>
                <p:spPr>
                  <a:xfrm flipV="1">
                    <a:off x="7281949" y="2834640"/>
                    <a:ext cx="2202873" cy="58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A7DB49-6712-45E1-9085-C71FE0129909}"/>
                      </a:ext>
                    </a:extLst>
                  </p:cNvPr>
                  <p:cNvCxnSpPr/>
                  <p:nvPr/>
                </p:nvCxnSpPr>
                <p:spPr>
                  <a:xfrm>
                    <a:off x="7281949" y="2892829"/>
                    <a:ext cx="0" cy="2244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AE739E-5917-44C7-813E-880243049BB2}"/>
                      </a:ext>
                    </a:extLst>
                  </p:cNvPr>
                  <p:cNvCxnSpPr/>
                  <p:nvPr/>
                </p:nvCxnSpPr>
                <p:spPr>
                  <a:xfrm>
                    <a:off x="9484822" y="2863734"/>
                    <a:ext cx="0" cy="2173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1153A3-69D8-432B-B74A-31DFC59FD53D}"/>
                      </a:ext>
                    </a:extLst>
                  </p:cNvPr>
                  <p:cNvCxnSpPr/>
                  <p:nvPr/>
                </p:nvCxnSpPr>
                <p:spPr>
                  <a:xfrm flipV="1">
                    <a:off x="7281949" y="5037513"/>
                    <a:ext cx="2202873" cy="99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C3E48BBC-0A0D-41D2-86A9-5476EAF14990}"/>
                  </a:ext>
                </a:extLst>
              </p:cNvPr>
              <p:cNvSpPr txBox="1"/>
              <p:nvPr/>
            </p:nvSpPr>
            <p:spPr>
              <a:xfrm>
                <a:off x="7281949" y="2353533"/>
                <a:ext cx="7481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Bookman Old Style"/>
                    <a:ea typeface="+mn-ea"/>
                    <a:cs typeface="+mn-cs"/>
                  </a:rPr>
                  <a:t>X</a:t>
                </a:r>
              </a:p>
            </p:txBody>
          </p:sp>
        </p:grpSp>
        <p:sp>
          <p:nvSpPr>
            <p:cNvPr id="25" name="Rectangle 24">
              <a:extLst>
                <a:ext uri="{FF2B5EF4-FFF2-40B4-BE49-F238E27FC236}">
                  <a16:creationId xmlns:a16="http://schemas.microsoft.com/office/drawing/2014/main" id="{B0A16463-9D63-4CD7-9E26-47C27D13F10E}"/>
                </a:ext>
              </a:extLst>
            </p:cNvPr>
            <p:cNvSpPr/>
            <p:nvPr/>
          </p:nvSpPr>
          <p:spPr>
            <a:xfrm>
              <a:off x="8354291" y="3532909"/>
              <a:ext cx="864521" cy="2992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
        <p:nvSpPr>
          <p:cNvPr id="27" name="TextBox 26">
            <a:extLst>
              <a:ext uri="{FF2B5EF4-FFF2-40B4-BE49-F238E27FC236}">
                <a16:creationId xmlns:a16="http://schemas.microsoft.com/office/drawing/2014/main" id="{039E6A60-3E76-4192-A221-9FB6ED5E8460}"/>
              </a:ext>
            </a:extLst>
          </p:cNvPr>
          <p:cNvSpPr txBox="1"/>
          <p:nvPr/>
        </p:nvSpPr>
        <p:spPr>
          <a:xfrm>
            <a:off x="347170" y="2630052"/>
            <a:ext cx="472162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The way we used to calculate section line crossings</a:t>
            </a:r>
          </a:p>
        </p:txBody>
      </p:sp>
    </p:spTree>
    <p:extLst>
      <p:ext uri="{BB962C8B-B14F-4D97-AF65-F5344CB8AC3E}">
        <p14:creationId xmlns:p14="http://schemas.microsoft.com/office/powerpoint/2010/main" val="408952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39E6A60-3E76-4192-A221-9FB6ED5E8460}"/>
              </a:ext>
            </a:extLst>
          </p:cNvPr>
          <p:cNvSpPr txBox="1"/>
          <p:nvPr/>
        </p:nvSpPr>
        <p:spPr>
          <a:xfrm>
            <a:off x="493736" y="2155436"/>
            <a:ext cx="366931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Need UTM coordinates for both ends of the section line</a:t>
            </a:r>
          </a:p>
        </p:txBody>
      </p:sp>
      <p:grpSp>
        <p:nvGrpSpPr>
          <p:cNvPr id="9" name="Group 8">
            <a:extLst>
              <a:ext uri="{FF2B5EF4-FFF2-40B4-BE49-F238E27FC236}">
                <a16:creationId xmlns:a16="http://schemas.microsoft.com/office/drawing/2014/main" id="{BE743120-39EE-4486-9DE7-53E3149DD90D}"/>
              </a:ext>
            </a:extLst>
          </p:cNvPr>
          <p:cNvGrpSpPr/>
          <p:nvPr/>
        </p:nvGrpSpPr>
        <p:grpSpPr>
          <a:xfrm>
            <a:off x="4166345" y="200320"/>
            <a:ext cx="7725204" cy="6457360"/>
            <a:chOff x="4308049" y="200320"/>
            <a:chExt cx="7725204" cy="6457360"/>
          </a:xfrm>
        </p:grpSpPr>
        <p:grpSp>
          <p:nvGrpSpPr>
            <p:cNvPr id="26" name="Group 25">
              <a:extLst>
                <a:ext uri="{FF2B5EF4-FFF2-40B4-BE49-F238E27FC236}">
                  <a16:creationId xmlns:a16="http://schemas.microsoft.com/office/drawing/2014/main" id="{CEF8B9F3-0F64-4827-9E62-33AD9210CB1A}"/>
                </a:ext>
              </a:extLst>
            </p:cNvPr>
            <p:cNvGrpSpPr/>
            <p:nvPr/>
          </p:nvGrpSpPr>
          <p:grpSpPr>
            <a:xfrm>
              <a:off x="4308049" y="200320"/>
              <a:ext cx="7725204" cy="6457360"/>
              <a:chOff x="5069601" y="310520"/>
              <a:chExt cx="7122399" cy="5804699"/>
            </a:xfrm>
          </p:grpSpPr>
          <p:grpSp>
            <p:nvGrpSpPr>
              <p:cNvPr id="24" name="Group 23">
                <a:extLst>
                  <a:ext uri="{FF2B5EF4-FFF2-40B4-BE49-F238E27FC236}">
                    <a16:creationId xmlns:a16="http://schemas.microsoft.com/office/drawing/2014/main" id="{080BE866-2AB3-45DE-BED0-FFA6025DEF90}"/>
                  </a:ext>
                </a:extLst>
              </p:cNvPr>
              <p:cNvGrpSpPr/>
              <p:nvPr/>
            </p:nvGrpSpPr>
            <p:grpSpPr>
              <a:xfrm>
                <a:off x="5069601" y="310520"/>
                <a:ext cx="7122399" cy="5804699"/>
                <a:chOff x="5069601" y="310520"/>
                <a:chExt cx="7122399" cy="5804699"/>
              </a:xfrm>
            </p:grpSpPr>
            <p:grpSp>
              <p:nvGrpSpPr>
                <p:cNvPr id="14" name="Group 13">
                  <a:extLst>
                    <a:ext uri="{FF2B5EF4-FFF2-40B4-BE49-F238E27FC236}">
                      <a16:creationId xmlns:a16="http://schemas.microsoft.com/office/drawing/2014/main" id="{2440C8C5-198F-4CF3-BD9A-4252021F9AD9}"/>
                    </a:ext>
                  </a:extLst>
                </p:cNvPr>
                <p:cNvGrpSpPr/>
                <p:nvPr/>
              </p:nvGrpSpPr>
              <p:grpSpPr>
                <a:xfrm>
                  <a:off x="5069601" y="310520"/>
                  <a:ext cx="7122399" cy="5804699"/>
                  <a:chOff x="4763996" y="526650"/>
                  <a:chExt cx="7122399" cy="5804699"/>
                </a:xfrm>
              </p:grpSpPr>
              <p:pic>
                <p:nvPicPr>
                  <p:cNvPr id="3" name="Picture 2" descr="Diagram, engineering drawing&#10;&#10;Description automatically generated">
                    <a:extLst>
                      <a:ext uri="{FF2B5EF4-FFF2-40B4-BE49-F238E27FC236}">
                        <a16:creationId xmlns:a16="http://schemas.microsoft.com/office/drawing/2014/main" id="{2412C7E2-A4C0-4DA1-9E00-BC98726E6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996" y="526650"/>
                    <a:ext cx="7122399" cy="5804699"/>
                  </a:xfrm>
                  <a:prstGeom prst="rect">
                    <a:avLst/>
                  </a:prstGeom>
                </p:spPr>
              </p:pic>
              <p:grpSp>
                <p:nvGrpSpPr>
                  <p:cNvPr id="13" name="Group 12">
                    <a:extLst>
                      <a:ext uri="{FF2B5EF4-FFF2-40B4-BE49-F238E27FC236}">
                        <a16:creationId xmlns:a16="http://schemas.microsoft.com/office/drawing/2014/main" id="{C0D0B874-F456-4CC1-AE74-C1DC6BB72A09}"/>
                      </a:ext>
                    </a:extLst>
                  </p:cNvPr>
                  <p:cNvGrpSpPr/>
                  <p:nvPr/>
                </p:nvGrpSpPr>
                <p:grpSpPr>
                  <a:xfrm>
                    <a:off x="7281949" y="2834640"/>
                    <a:ext cx="2202873" cy="2302625"/>
                    <a:chOff x="7281949" y="2834640"/>
                    <a:chExt cx="2202873" cy="2302625"/>
                  </a:xfrm>
                </p:grpSpPr>
                <p:cxnSp>
                  <p:nvCxnSpPr>
                    <p:cNvPr id="5" name="Straight Connector 4">
                      <a:extLst>
                        <a:ext uri="{FF2B5EF4-FFF2-40B4-BE49-F238E27FC236}">
                          <a16:creationId xmlns:a16="http://schemas.microsoft.com/office/drawing/2014/main" id="{BA9AF807-306F-4E53-94BD-4F0EA97CB92A}"/>
                        </a:ext>
                      </a:extLst>
                    </p:cNvPr>
                    <p:cNvCxnSpPr>
                      <a:cxnSpLocks/>
                    </p:cNvCxnSpPr>
                    <p:nvPr/>
                  </p:nvCxnSpPr>
                  <p:spPr>
                    <a:xfrm flipV="1">
                      <a:off x="7281949" y="2834640"/>
                      <a:ext cx="2202873" cy="58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A7DB49-6712-45E1-9085-C71FE0129909}"/>
                        </a:ext>
                      </a:extLst>
                    </p:cNvPr>
                    <p:cNvCxnSpPr/>
                    <p:nvPr/>
                  </p:nvCxnSpPr>
                  <p:spPr>
                    <a:xfrm>
                      <a:off x="7281949" y="2892829"/>
                      <a:ext cx="0" cy="2244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AE739E-5917-44C7-813E-880243049BB2}"/>
                        </a:ext>
                      </a:extLst>
                    </p:cNvPr>
                    <p:cNvCxnSpPr/>
                    <p:nvPr/>
                  </p:nvCxnSpPr>
                  <p:spPr>
                    <a:xfrm>
                      <a:off x="9484822" y="2863734"/>
                      <a:ext cx="0" cy="2173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1153A3-69D8-432B-B74A-31DFC59FD53D}"/>
                        </a:ext>
                      </a:extLst>
                    </p:cNvPr>
                    <p:cNvCxnSpPr/>
                    <p:nvPr/>
                  </p:nvCxnSpPr>
                  <p:spPr>
                    <a:xfrm flipV="1">
                      <a:off x="7281949" y="5037513"/>
                      <a:ext cx="2202873" cy="99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C3E48BBC-0A0D-41D2-86A9-5476EAF14990}"/>
                    </a:ext>
                  </a:extLst>
                </p:cNvPr>
                <p:cNvSpPr txBox="1"/>
                <p:nvPr/>
              </p:nvSpPr>
              <p:spPr>
                <a:xfrm>
                  <a:off x="7281949" y="2353533"/>
                  <a:ext cx="7481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Bookman Old Style"/>
                    <a:ea typeface="+mn-ea"/>
                    <a:cs typeface="+mn-cs"/>
                  </a:endParaRPr>
                </a:p>
              </p:txBody>
            </p:sp>
          </p:grpSp>
          <p:sp>
            <p:nvSpPr>
              <p:cNvPr id="25" name="Rectangle 24">
                <a:extLst>
                  <a:ext uri="{FF2B5EF4-FFF2-40B4-BE49-F238E27FC236}">
                    <a16:creationId xmlns:a16="http://schemas.microsoft.com/office/drawing/2014/main" id="{B0A16463-9D63-4CD7-9E26-47C27D13F10E}"/>
                  </a:ext>
                </a:extLst>
              </p:cNvPr>
              <p:cNvSpPr/>
              <p:nvPr/>
            </p:nvSpPr>
            <p:spPr>
              <a:xfrm>
                <a:off x="8354291" y="3532909"/>
                <a:ext cx="864521" cy="2992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
          <p:nvSpPr>
            <p:cNvPr id="2" name="TextBox 1">
              <a:extLst>
                <a:ext uri="{FF2B5EF4-FFF2-40B4-BE49-F238E27FC236}">
                  <a16:creationId xmlns:a16="http://schemas.microsoft.com/office/drawing/2014/main" id="{61B435A3-7579-44EF-B054-A0711E3E85DF}"/>
                </a:ext>
              </a:extLst>
            </p:cNvPr>
            <p:cNvSpPr txBox="1"/>
            <p:nvPr/>
          </p:nvSpPr>
          <p:spPr>
            <a:xfrm>
              <a:off x="6788076" y="2601712"/>
              <a:ext cx="502063" cy="461665"/>
            </a:xfrm>
            <a:prstGeom prst="rect">
              <a:avLst/>
            </a:prstGeom>
            <a:noFill/>
            <a:ln>
              <a:noFill/>
            </a:ln>
          </p:spPr>
          <p:txBody>
            <a:bodyPr wrap="square" rtlCol="0">
              <a:spAutoFit/>
            </a:bodyPr>
            <a:lstStyle/>
            <a:p>
              <a:r>
                <a:rPr lang="en-US" sz="2400" b="1" dirty="0">
                  <a:solidFill>
                    <a:srgbClr val="FF0000"/>
                  </a:solidFill>
                </a:rPr>
                <a:t>X</a:t>
              </a:r>
            </a:p>
          </p:txBody>
        </p:sp>
        <p:sp>
          <p:nvSpPr>
            <p:cNvPr id="16" name="TextBox 15">
              <a:extLst>
                <a:ext uri="{FF2B5EF4-FFF2-40B4-BE49-F238E27FC236}">
                  <a16:creationId xmlns:a16="http://schemas.microsoft.com/office/drawing/2014/main" id="{F8C606B5-1149-41DC-9681-6E38DF348AE7}"/>
                </a:ext>
              </a:extLst>
            </p:cNvPr>
            <p:cNvSpPr txBox="1"/>
            <p:nvPr/>
          </p:nvSpPr>
          <p:spPr>
            <a:xfrm>
              <a:off x="9210732" y="2562904"/>
              <a:ext cx="4278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Bookman Old Style"/>
                  <a:ea typeface="+mn-ea"/>
                  <a:cs typeface="+mn-cs"/>
                </a:rPr>
                <a:t>X</a:t>
              </a:r>
            </a:p>
          </p:txBody>
        </p:sp>
        <p:cxnSp>
          <p:nvCxnSpPr>
            <p:cNvPr id="7" name="Straight Arrow Connector 6">
              <a:extLst>
                <a:ext uri="{FF2B5EF4-FFF2-40B4-BE49-F238E27FC236}">
                  <a16:creationId xmlns:a16="http://schemas.microsoft.com/office/drawing/2014/main" id="{C2DA30DF-B7F9-4E26-BECD-E8CA921F64E0}"/>
                </a:ext>
              </a:extLst>
            </p:cNvPr>
            <p:cNvCxnSpPr/>
            <p:nvPr/>
          </p:nvCxnSpPr>
          <p:spPr>
            <a:xfrm>
              <a:off x="7192370" y="2795742"/>
              <a:ext cx="2018362"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8214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B96A67-61FF-4E4F-874B-EA6CDF9D68F6}"/>
              </a:ext>
            </a:extLst>
          </p:cNvPr>
          <p:cNvSpPr txBox="1"/>
          <p:nvPr/>
        </p:nvSpPr>
        <p:spPr>
          <a:xfrm>
            <a:off x="752103" y="57606"/>
            <a:ext cx="10687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man Old Style"/>
                <a:ea typeface="+mn-ea"/>
                <a:cs typeface="+mn-cs"/>
              </a:rPr>
              <a:t>https://www.earthpoint.us/TownshipsSearchByDescription.aspx</a:t>
            </a:r>
          </a:p>
        </p:txBody>
      </p:sp>
      <p:grpSp>
        <p:nvGrpSpPr>
          <p:cNvPr id="2" name="Group 1">
            <a:extLst>
              <a:ext uri="{FF2B5EF4-FFF2-40B4-BE49-F238E27FC236}">
                <a16:creationId xmlns:a16="http://schemas.microsoft.com/office/drawing/2014/main" id="{ECB5B5AE-56F6-4E4A-8989-24E7C9EC446F}"/>
              </a:ext>
            </a:extLst>
          </p:cNvPr>
          <p:cNvGrpSpPr/>
          <p:nvPr/>
        </p:nvGrpSpPr>
        <p:grpSpPr>
          <a:xfrm>
            <a:off x="582759" y="519271"/>
            <a:ext cx="11026479" cy="6260000"/>
            <a:chOff x="774823" y="39365"/>
            <a:chExt cx="11026479" cy="6260000"/>
          </a:xfrm>
        </p:grpSpPr>
        <p:pic>
          <p:nvPicPr>
            <p:cNvPr id="5" name="Picture 4">
              <a:extLst>
                <a:ext uri="{FF2B5EF4-FFF2-40B4-BE49-F238E27FC236}">
                  <a16:creationId xmlns:a16="http://schemas.microsoft.com/office/drawing/2014/main" id="{2D6D9FCE-0471-4A50-BCD6-DAD33CB52F5F}"/>
                </a:ext>
              </a:extLst>
            </p:cNvPr>
            <p:cNvPicPr>
              <a:picLocks noChangeAspect="1"/>
            </p:cNvPicPr>
            <p:nvPr/>
          </p:nvPicPr>
          <p:blipFill>
            <a:blip r:embed="rId2"/>
            <a:stretch>
              <a:fillRect/>
            </a:stretch>
          </p:blipFill>
          <p:spPr>
            <a:xfrm>
              <a:off x="774823" y="96971"/>
              <a:ext cx="11026478" cy="6202394"/>
            </a:xfrm>
            <a:prstGeom prst="rect">
              <a:avLst/>
            </a:prstGeom>
          </p:spPr>
        </p:pic>
        <p:sp>
          <p:nvSpPr>
            <p:cNvPr id="7" name="Rectangle 6">
              <a:extLst>
                <a:ext uri="{FF2B5EF4-FFF2-40B4-BE49-F238E27FC236}">
                  <a16:creationId xmlns:a16="http://schemas.microsoft.com/office/drawing/2014/main" id="{3CCD5B94-8E55-4B95-8242-D20696B28445}"/>
                </a:ext>
              </a:extLst>
            </p:cNvPr>
            <p:cNvSpPr/>
            <p:nvPr/>
          </p:nvSpPr>
          <p:spPr>
            <a:xfrm>
              <a:off x="774824" y="39365"/>
              <a:ext cx="11026478" cy="62023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Tree>
    <p:extLst>
      <p:ext uri="{BB962C8B-B14F-4D97-AF65-F5344CB8AC3E}">
        <p14:creationId xmlns:p14="http://schemas.microsoft.com/office/powerpoint/2010/main" val="414668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4C3BD00-E8F3-471A-A7F0-6ED0B021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200" y="194285"/>
            <a:ext cx="9615810" cy="6469429"/>
          </a:xfrm>
          <a:prstGeom prst="rect">
            <a:avLst/>
          </a:prstGeom>
        </p:spPr>
      </p:pic>
      <p:sp>
        <p:nvSpPr>
          <p:cNvPr id="4" name="Rectangle 3">
            <a:extLst>
              <a:ext uri="{FF2B5EF4-FFF2-40B4-BE49-F238E27FC236}">
                <a16:creationId xmlns:a16="http://schemas.microsoft.com/office/drawing/2014/main" id="{B6220E3A-A491-48F9-8CCD-F0AA77F529E1}"/>
              </a:ext>
            </a:extLst>
          </p:cNvPr>
          <p:cNvSpPr/>
          <p:nvPr/>
        </p:nvSpPr>
        <p:spPr>
          <a:xfrm>
            <a:off x="1170200" y="194285"/>
            <a:ext cx="9615810" cy="64694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5" name="Rectangle 4">
            <a:extLst>
              <a:ext uri="{FF2B5EF4-FFF2-40B4-BE49-F238E27FC236}">
                <a16:creationId xmlns:a16="http://schemas.microsoft.com/office/drawing/2014/main" id="{18439BAC-97C6-42C3-9C38-CA6FACF17FC6}"/>
              </a:ext>
            </a:extLst>
          </p:cNvPr>
          <p:cNvSpPr/>
          <p:nvPr/>
        </p:nvSpPr>
        <p:spPr>
          <a:xfrm>
            <a:off x="7506393" y="573578"/>
            <a:ext cx="2003367" cy="4156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7" name="Rectangle: Rounded Corners 6">
            <a:extLst>
              <a:ext uri="{FF2B5EF4-FFF2-40B4-BE49-F238E27FC236}">
                <a16:creationId xmlns:a16="http://schemas.microsoft.com/office/drawing/2014/main" id="{47503A61-B637-4E6C-A338-C7741E07305D}"/>
              </a:ext>
            </a:extLst>
          </p:cNvPr>
          <p:cNvSpPr/>
          <p:nvPr/>
        </p:nvSpPr>
        <p:spPr>
          <a:xfrm>
            <a:off x="7198822" y="3341716"/>
            <a:ext cx="3587188" cy="69078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Tree>
    <p:extLst>
      <p:ext uri="{BB962C8B-B14F-4D97-AF65-F5344CB8AC3E}">
        <p14:creationId xmlns:p14="http://schemas.microsoft.com/office/powerpoint/2010/main" val="397993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18114B-6151-4AE4-BDC3-D1CE104FCFB1}"/>
              </a:ext>
            </a:extLst>
          </p:cNvPr>
          <p:cNvSpPr txBox="1"/>
          <p:nvPr/>
        </p:nvSpPr>
        <p:spPr>
          <a:xfrm>
            <a:off x="402211" y="406694"/>
            <a:ext cx="1138757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Bookman Old Style"/>
                <a:ea typeface="Calibri" panose="020F0502020204030204" pitchFamily="34" charset="0"/>
                <a:cs typeface="+mn-cs"/>
              </a:rPr>
              <a:t>The North American Datum of 1927 (NAD27) uses a starting point at a base station in </a:t>
            </a:r>
            <a:r>
              <a:rPr kumimoji="0" lang="en-US" sz="2800" b="0" i="1" u="none" strike="noStrike" kern="1200" cap="none" spc="0" normalizeH="0" baseline="0" noProof="0" dirty="0" err="1">
                <a:ln>
                  <a:noFill/>
                </a:ln>
                <a:solidFill>
                  <a:prstClr val="black"/>
                </a:solidFill>
                <a:effectLst/>
                <a:uLnTx/>
                <a:uFillTx/>
                <a:latin typeface="Bookman Old Style"/>
                <a:ea typeface="Calibri" panose="020F0502020204030204" pitchFamily="34" charset="0"/>
                <a:cs typeface="+mn-cs"/>
              </a:rPr>
              <a:t>Meades</a:t>
            </a:r>
            <a:r>
              <a:rPr kumimoji="0" lang="en-US" sz="2800" b="0" i="1" u="none" strike="noStrike" kern="1200" cap="none" spc="0" normalizeH="0" baseline="0" noProof="0" dirty="0">
                <a:ln>
                  <a:noFill/>
                </a:ln>
                <a:solidFill>
                  <a:prstClr val="black"/>
                </a:solidFill>
                <a:effectLst/>
                <a:uLnTx/>
                <a:uFillTx/>
                <a:latin typeface="Bookman Old Style"/>
                <a:ea typeface="Calibri" panose="020F0502020204030204" pitchFamily="34" charset="0"/>
                <a:cs typeface="+mn-cs"/>
              </a:rPr>
              <a:t> Ranch, Kansas and the Clarke Ellipsoid to calculate the shape of the earth.</a:t>
            </a:r>
            <a:endParaRPr kumimoji="0" lang="en-US" sz="2800" b="0" i="1" u="none" strike="noStrike" kern="1200" cap="none" spc="0" normalizeH="0" baseline="0" noProof="0" dirty="0">
              <a:ln>
                <a:noFill/>
              </a:ln>
              <a:solidFill>
                <a:prstClr val="black"/>
              </a:solidFill>
              <a:effectLst/>
              <a:uLnTx/>
              <a:uFillTx/>
              <a:latin typeface="Bookman Old Style"/>
              <a:ea typeface="+mn-ea"/>
              <a:cs typeface="+mn-cs"/>
            </a:endParaRPr>
          </a:p>
        </p:txBody>
      </p:sp>
      <p:pic>
        <p:nvPicPr>
          <p:cNvPr id="3" name="Picture 2">
            <a:extLst>
              <a:ext uri="{FF2B5EF4-FFF2-40B4-BE49-F238E27FC236}">
                <a16:creationId xmlns:a16="http://schemas.microsoft.com/office/drawing/2014/main" id="{C3984740-FF8F-4183-ABF6-08E79750F684}"/>
              </a:ext>
            </a:extLst>
          </p:cNvPr>
          <p:cNvPicPr>
            <a:picLocks noChangeAspect="1"/>
          </p:cNvPicPr>
          <p:nvPr/>
        </p:nvPicPr>
        <p:blipFill>
          <a:blip r:embed="rId2"/>
          <a:stretch>
            <a:fillRect/>
          </a:stretch>
        </p:blipFill>
        <p:spPr>
          <a:xfrm>
            <a:off x="2216180" y="2029968"/>
            <a:ext cx="6997639" cy="4421338"/>
          </a:xfrm>
          <a:prstGeom prst="rect">
            <a:avLst/>
          </a:prstGeom>
        </p:spPr>
      </p:pic>
    </p:spTree>
    <p:extLst>
      <p:ext uri="{BB962C8B-B14F-4D97-AF65-F5344CB8AC3E}">
        <p14:creationId xmlns:p14="http://schemas.microsoft.com/office/powerpoint/2010/main" val="4062813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A434728-5315-4278-BC44-13E34E51E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025" y="185255"/>
            <a:ext cx="5800592" cy="5921632"/>
          </a:xfrm>
          <a:prstGeom prst="rect">
            <a:avLst/>
          </a:prstGeom>
        </p:spPr>
      </p:pic>
      <p:sp>
        <p:nvSpPr>
          <p:cNvPr id="4" name="Rectangle 3">
            <a:extLst>
              <a:ext uri="{FF2B5EF4-FFF2-40B4-BE49-F238E27FC236}">
                <a16:creationId xmlns:a16="http://schemas.microsoft.com/office/drawing/2014/main" id="{FEF562AB-1983-4B2B-8447-AD0A4EA68211}"/>
              </a:ext>
            </a:extLst>
          </p:cNvPr>
          <p:cNvSpPr/>
          <p:nvPr/>
        </p:nvSpPr>
        <p:spPr>
          <a:xfrm>
            <a:off x="5823025" y="185254"/>
            <a:ext cx="5800592" cy="59216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5" name="TextBox 4">
            <a:extLst>
              <a:ext uri="{FF2B5EF4-FFF2-40B4-BE49-F238E27FC236}">
                <a16:creationId xmlns:a16="http://schemas.microsoft.com/office/drawing/2014/main" id="{5DE408DF-CBDE-4A5E-A19B-9C2ECB617B0C}"/>
              </a:ext>
            </a:extLst>
          </p:cNvPr>
          <p:cNvSpPr txBox="1"/>
          <p:nvPr/>
        </p:nvSpPr>
        <p:spPr>
          <a:xfrm>
            <a:off x="188164" y="184965"/>
            <a:ext cx="54995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Lat/long copied and pasted</a:t>
            </a:r>
          </a:p>
        </p:txBody>
      </p:sp>
      <p:sp>
        <p:nvSpPr>
          <p:cNvPr id="6" name="TextBox 5">
            <a:extLst>
              <a:ext uri="{FF2B5EF4-FFF2-40B4-BE49-F238E27FC236}">
                <a16:creationId xmlns:a16="http://schemas.microsoft.com/office/drawing/2014/main" id="{49BBFE27-CE4D-4F6A-AC0B-78BA13441E80}"/>
              </a:ext>
            </a:extLst>
          </p:cNvPr>
          <p:cNvSpPr txBox="1"/>
          <p:nvPr/>
        </p:nvSpPr>
        <p:spPr>
          <a:xfrm>
            <a:off x="188164" y="792824"/>
            <a:ext cx="423367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Pressing calc displays conversion</a:t>
            </a:r>
          </a:p>
        </p:txBody>
      </p:sp>
      <p:sp>
        <p:nvSpPr>
          <p:cNvPr id="7" name="TextBox 6">
            <a:extLst>
              <a:ext uri="{FF2B5EF4-FFF2-40B4-BE49-F238E27FC236}">
                <a16:creationId xmlns:a16="http://schemas.microsoft.com/office/drawing/2014/main" id="{0537049E-38ED-485B-8531-2185F8A3F48D}"/>
              </a:ext>
            </a:extLst>
          </p:cNvPr>
          <p:cNvSpPr txBox="1"/>
          <p:nvPr/>
        </p:nvSpPr>
        <p:spPr>
          <a:xfrm>
            <a:off x="320040" y="4158460"/>
            <a:ext cx="50139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UTM coordinates for NW corner of section 11</a:t>
            </a:r>
          </a:p>
        </p:txBody>
      </p:sp>
      <p:sp>
        <p:nvSpPr>
          <p:cNvPr id="8" name="Rectangle 7">
            <a:extLst>
              <a:ext uri="{FF2B5EF4-FFF2-40B4-BE49-F238E27FC236}">
                <a16:creationId xmlns:a16="http://schemas.microsoft.com/office/drawing/2014/main" id="{6725B0E4-50DA-424E-B72A-1784AF7DB283}"/>
              </a:ext>
            </a:extLst>
          </p:cNvPr>
          <p:cNvSpPr/>
          <p:nvPr/>
        </p:nvSpPr>
        <p:spPr>
          <a:xfrm>
            <a:off x="5823025" y="4425043"/>
            <a:ext cx="4945307" cy="2978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sp>
        <p:nvSpPr>
          <p:cNvPr id="2" name="TextBox 1">
            <a:extLst>
              <a:ext uri="{FF2B5EF4-FFF2-40B4-BE49-F238E27FC236}">
                <a16:creationId xmlns:a16="http://schemas.microsoft.com/office/drawing/2014/main" id="{A7A6DB1C-15E9-47AC-A6E8-EF8D646C712E}"/>
              </a:ext>
            </a:extLst>
          </p:cNvPr>
          <p:cNvSpPr txBox="1"/>
          <p:nvPr/>
        </p:nvSpPr>
        <p:spPr>
          <a:xfrm>
            <a:off x="3896867" y="6275672"/>
            <a:ext cx="96529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https://www.earthpoint.us/convert.aspx</a:t>
            </a:r>
          </a:p>
        </p:txBody>
      </p:sp>
    </p:spTree>
    <p:extLst>
      <p:ext uri="{BB962C8B-B14F-4D97-AF65-F5344CB8AC3E}">
        <p14:creationId xmlns:p14="http://schemas.microsoft.com/office/powerpoint/2010/main" val="79442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D7BF4C-3A7C-497C-981A-49107FD4440E}"/>
              </a:ext>
            </a:extLst>
          </p:cNvPr>
          <p:cNvGrpSpPr/>
          <p:nvPr/>
        </p:nvGrpSpPr>
        <p:grpSpPr>
          <a:xfrm>
            <a:off x="5882733" y="297593"/>
            <a:ext cx="5989554" cy="6262814"/>
            <a:chOff x="5654133" y="297593"/>
            <a:chExt cx="5989554" cy="6262814"/>
          </a:xfrm>
        </p:grpSpPr>
        <p:grpSp>
          <p:nvGrpSpPr>
            <p:cNvPr id="7" name="Group 6">
              <a:extLst>
                <a:ext uri="{FF2B5EF4-FFF2-40B4-BE49-F238E27FC236}">
                  <a16:creationId xmlns:a16="http://schemas.microsoft.com/office/drawing/2014/main" id="{C9D95DE4-949D-49DF-81E4-ED5D6D382010}"/>
                </a:ext>
              </a:extLst>
            </p:cNvPr>
            <p:cNvGrpSpPr/>
            <p:nvPr/>
          </p:nvGrpSpPr>
          <p:grpSpPr>
            <a:xfrm>
              <a:off x="5654133" y="297593"/>
              <a:ext cx="5989554" cy="6262814"/>
              <a:chOff x="5580981" y="211138"/>
              <a:chExt cx="5989554" cy="6262814"/>
            </a:xfrm>
          </p:grpSpPr>
          <p:pic>
            <p:nvPicPr>
              <p:cNvPr id="3" name="Picture 2" descr="Graphical user interface, text, application, email&#10;&#10;Description automatically generated">
                <a:extLst>
                  <a:ext uri="{FF2B5EF4-FFF2-40B4-BE49-F238E27FC236}">
                    <a16:creationId xmlns:a16="http://schemas.microsoft.com/office/drawing/2014/main" id="{5106DD71-B3B7-4F93-988E-96FD797E3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981" y="211138"/>
                <a:ext cx="5989554" cy="6262814"/>
              </a:xfrm>
              <a:prstGeom prst="rect">
                <a:avLst/>
              </a:prstGeom>
              <a:ln w="19050">
                <a:solidFill>
                  <a:schemeClr val="tx1"/>
                </a:solidFill>
              </a:ln>
            </p:spPr>
          </p:pic>
          <p:sp>
            <p:nvSpPr>
              <p:cNvPr id="5" name="Rectangle 4">
                <a:extLst>
                  <a:ext uri="{FF2B5EF4-FFF2-40B4-BE49-F238E27FC236}">
                    <a16:creationId xmlns:a16="http://schemas.microsoft.com/office/drawing/2014/main" id="{2981DD02-E911-4CF9-BDDD-2ABD9A4B731B}"/>
                  </a:ext>
                </a:extLst>
              </p:cNvPr>
              <p:cNvSpPr/>
              <p:nvPr/>
            </p:nvSpPr>
            <p:spPr>
              <a:xfrm>
                <a:off x="5580981" y="211138"/>
                <a:ext cx="5989554" cy="6262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8672500-7B1B-409E-AB74-F6990D3286C8}"/>
                </a:ext>
              </a:extLst>
            </p:cNvPr>
            <p:cNvSpPr/>
            <p:nvPr/>
          </p:nvSpPr>
          <p:spPr>
            <a:xfrm>
              <a:off x="5654133" y="4782312"/>
              <a:ext cx="5346099" cy="347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EBCEEC-390C-4961-9405-B4A38E77D3DA}"/>
              </a:ext>
            </a:extLst>
          </p:cNvPr>
          <p:cNvSpPr txBox="1"/>
          <p:nvPr/>
        </p:nvSpPr>
        <p:spPr>
          <a:xfrm>
            <a:off x="438912" y="4478994"/>
            <a:ext cx="47000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UTM coordinates for NE corner of section 11</a:t>
            </a:r>
          </a:p>
        </p:txBody>
      </p:sp>
      <p:sp>
        <p:nvSpPr>
          <p:cNvPr id="10" name="TextBox 9">
            <a:extLst>
              <a:ext uri="{FF2B5EF4-FFF2-40B4-BE49-F238E27FC236}">
                <a16:creationId xmlns:a16="http://schemas.microsoft.com/office/drawing/2014/main" id="{4288F46E-3AEE-496D-AA17-06F92CC494FE}"/>
              </a:ext>
            </a:extLst>
          </p:cNvPr>
          <p:cNvSpPr txBox="1"/>
          <p:nvPr/>
        </p:nvSpPr>
        <p:spPr>
          <a:xfrm>
            <a:off x="247029" y="297593"/>
            <a:ext cx="53460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Bookman Old Style"/>
                <a:ea typeface="+mn-ea"/>
                <a:cs typeface="+mn-cs"/>
              </a:rPr>
              <a:t>Lat/long copied and pasted</a:t>
            </a:r>
            <a:endParaRPr kumimoji="0" lang="en-US" sz="2800" b="1" i="0" u="none" strike="noStrike" kern="1200" cap="none" spc="0" normalizeH="0" baseline="0" noProof="0" dirty="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819209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E0E716-A579-47AD-8674-70277BB5D09F}"/>
              </a:ext>
            </a:extLst>
          </p:cNvPr>
          <p:cNvGrpSpPr/>
          <p:nvPr/>
        </p:nvGrpSpPr>
        <p:grpSpPr>
          <a:xfrm>
            <a:off x="526199" y="3524445"/>
            <a:ext cx="11278964" cy="2348454"/>
            <a:chOff x="526199" y="3524445"/>
            <a:chExt cx="11278964" cy="2348454"/>
          </a:xfrm>
        </p:grpSpPr>
        <p:pic>
          <p:nvPicPr>
            <p:cNvPr id="3" name="Picture 2" descr="Table&#10;&#10;Description automatically generated">
              <a:extLst>
                <a:ext uri="{FF2B5EF4-FFF2-40B4-BE49-F238E27FC236}">
                  <a16:creationId xmlns:a16="http://schemas.microsoft.com/office/drawing/2014/main" id="{838D360A-6E81-4FCE-A0F0-38536895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99" y="3524446"/>
              <a:ext cx="11278964" cy="2348453"/>
            </a:xfrm>
            <a:prstGeom prst="rect">
              <a:avLst/>
            </a:prstGeom>
          </p:spPr>
        </p:pic>
        <p:sp>
          <p:nvSpPr>
            <p:cNvPr id="4" name="Rectangle 3">
              <a:extLst>
                <a:ext uri="{FF2B5EF4-FFF2-40B4-BE49-F238E27FC236}">
                  <a16:creationId xmlns:a16="http://schemas.microsoft.com/office/drawing/2014/main" id="{6402B0FA-07C4-476C-AF6F-B3A849137F2A}"/>
                </a:ext>
              </a:extLst>
            </p:cNvPr>
            <p:cNvSpPr/>
            <p:nvPr/>
          </p:nvSpPr>
          <p:spPr>
            <a:xfrm>
              <a:off x="526199" y="3524445"/>
              <a:ext cx="11278964" cy="23484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B2744D2-EC3B-4294-A60E-13F10C2E7A9D}"/>
              </a:ext>
            </a:extLst>
          </p:cNvPr>
          <p:cNvSpPr txBox="1"/>
          <p:nvPr/>
        </p:nvSpPr>
        <p:spPr>
          <a:xfrm>
            <a:off x="1819374" y="1466867"/>
            <a:ext cx="8964890" cy="954107"/>
          </a:xfrm>
          <a:prstGeom prst="rect">
            <a:avLst/>
          </a:prstGeom>
          <a:noFill/>
        </p:spPr>
        <p:txBody>
          <a:bodyPr wrap="square" rtlCol="0">
            <a:spAutoFit/>
          </a:bodyPr>
          <a:lstStyle/>
          <a:p>
            <a:r>
              <a:rPr lang="en-US" sz="2800" dirty="0"/>
              <a:t>The section line UTM coordinates and chain measurements pasted into the spreadsheet</a:t>
            </a:r>
          </a:p>
        </p:txBody>
      </p:sp>
    </p:spTree>
    <p:extLst>
      <p:ext uri="{BB962C8B-B14F-4D97-AF65-F5344CB8AC3E}">
        <p14:creationId xmlns:p14="http://schemas.microsoft.com/office/powerpoint/2010/main" val="373164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6D61DB-BC65-492A-8F06-C21B04EF6C4D}"/>
              </a:ext>
            </a:extLst>
          </p:cNvPr>
          <p:cNvGrpSpPr/>
          <p:nvPr/>
        </p:nvGrpSpPr>
        <p:grpSpPr>
          <a:xfrm>
            <a:off x="5030664" y="133826"/>
            <a:ext cx="6419644" cy="6590347"/>
            <a:chOff x="5248378" y="133826"/>
            <a:chExt cx="6419644" cy="6590347"/>
          </a:xfrm>
        </p:grpSpPr>
        <p:grpSp>
          <p:nvGrpSpPr>
            <p:cNvPr id="4" name="Group 3">
              <a:extLst>
                <a:ext uri="{FF2B5EF4-FFF2-40B4-BE49-F238E27FC236}">
                  <a16:creationId xmlns:a16="http://schemas.microsoft.com/office/drawing/2014/main" id="{BFE0B544-A75C-40D8-9C07-2888067D5922}"/>
                </a:ext>
              </a:extLst>
            </p:cNvPr>
            <p:cNvGrpSpPr/>
            <p:nvPr/>
          </p:nvGrpSpPr>
          <p:grpSpPr>
            <a:xfrm>
              <a:off x="5248378" y="133826"/>
              <a:ext cx="6419644" cy="6590347"/>
              <a:chOff x="5248378" y="133826"/>
              <a:chExt cx="6419644" cy="6590347"/>
            </a:xfrm>
          </p:grpSpPr>
          <p:pic>
            <p:nvPicPr>
              <p:cNvPr id="2" name="Picture 1">
                <a:extLst>
                  <a:ext uri="{FF2B5EF4-FFF2-40B4-BE49-F238E27FC236}">
                    <a16:creationId xmlns:a16="http://schemas.microsoft.com/office/drawing/2014/main" id="{8DC0F0BE-1FA4-4FC0-9ADB-E9BFC4D3031E}"/>
                  </a:ext>
                </a:extLst>
              </p:cNvPr>
              <p:cNvPicPr>
                <a:picLocks noChangeAspect="1"/>
              </p:cNvPicPr>
              <p:nvPr/>
            </p:nvPicPr>
            <p:blipFill>
              <a:blip r:embed="rId2"/>
              <a:stretch>
                <a:fillRect/>
              </a:stretch>
            </p:blipFill>
            <p:spPr>
              <a:xfrm>
                <a:off x="5248378" y="133826"/>
                <a:ext cx="6419644" cy="6590347"/>
              </a:xfrm>
              <a:prstGeom prst="rect">
                <a:avLst/>
              </a:prstGeom>
            </p:spPr>
          </p:pic>
          <p:sp>
            <p:nvSpPr>
              <p:cNvPr id="3" name="Rectangle 2">
                <a:extLst>
                  <a:ext uri="{FF2B5EF4-FFF2-40B4-BE49-F238E27FC236}">
                    <a16:creationId xmlns:a16="http://schemas.microsoft.com/office/drawing/2014/main" id="{55485F60-F520-40EC-BE81-E741EE1D9B66}"/>
                  </a:ext>
                </a:extLst>
              </p:cNvPr>
              <p:cNvSpPr/>
              <p:nvPr/>
            </p:nvSpPr>
            <p:spPr>
              <a:xfrm>
                <a:off x="5248378" y="133826"/>
                <a:ext cx="6419644" cy="65903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1B88A82-3138-47E6-819D-BE7B877E11FB}"/>
                </a:ext>
              </a:extLst>
            </p:cNvPr>
            <p:cNvSpPr txBox="1"/>
            <p:nvPr/>
          </p:nvSpPr>
          <p:spPr>
            <a:xfrm>
              <a:off x="6531429" y="849086"/>
              <a:ext cx="1785257" cy="646331"/>
            </a:xfrm>
            <a:prstGeom prst="rect">
              <a:avLst/>
            </a:prstGeom>
            <a:noFill/>
          </p:spPr>
          <p:txBody>
            <a:bodyPr wrap="square" rtlCol="0">
              <a:spAutoFit/>
            </a:bodyPr>
            <a:lstStyle/>
            <a:p>
              <a:r>
                <a:rPr lang="en-US" b="1" dirty="0"/>
                <a:t>531159mE</a:t>
              </a:r>
              <a:br>
                <a:rPr lang="en-US" b="1" dirty="0"/>
              </a:br>
              <a:r>
                <a:rPr lang="en-US" b="1" dirty="0"/>
                <a:t>4339260mN</a:t>
              </a:r>
            </a:p>
          </p:txBody>
        </p:sp>
      </p:grpSp>
      <p:sp>
        <p:nvSpPr>
          <p:cNvPr id="8" name="TextBox 7">
            <a:extLst>
              <a:ext uri="{FF2B5EF4-FFF2-40B4-BE49-F238E27FC236}">
                <a16:creationId xmlns:a16="http://schemas.microsoft.com/office/drawing/2014/main" id="{3EB794D6-FC6F-4031-A553-A86568F8F02C}"/>
              </a:ext>
            </a:extLst>
          </p:cNvPr>
          <p:cNvSpPr txBox="1"/>
          <p:nvPr/>
        </p:nvSpPr>
        <p:spPr>
          <a:xfrm>
            <a:off x="424542" y="849086"/>
            <a:ext cx="3962400" cy="954107"/>
          </a:xfrm>
          <a:prstGeom prst="rect">
            <a:avLst/>
          </a:prstGeom>
          <a:noFill/>
        </p:spPr>
        <p:txBody>
          <a:bodyPr wrap="square" rtlCol="0">
            <a:spAutoFit/>
          </a:bodyPr>
          <a:lstStyle/>
          <a:p>
            <a:r>
              <a:rPr lang="en-US" sz="2800" b="1" dirty="0"/>
              <a:t>Calculated section line crossing</a:t>
            </a:r>
          </a:p>
        </p:txBody>
      </p:sp>
    </p:spTree>
    <p:extLst>
      <p:ext uri="{BB962C8B-B14F-4D97-AF65-F5344CB8AC3E}">
        <p14:creationId xmlns:p14="http://schemas.microsoft.com/office/powerpoint/2010/main" val="3476022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side, cat, laying&#10;&#10;Description automatically generated">
            <a:extLst>
              <a:ext uri="{FF2B5EF4-FFF2-40B4-BE49-F238E27FC236}">
                <a16:creationId xmlns:a16="http://schemas.microsoft.com/office/drawing/2014/main" id="{0C5976BA-C46A-44A7-AB67-4921C3932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535" y="131445"/>
            <a:ext cx="7690466" cy="6595110"/>
          </a:xfrm>
          <a:prstGeom prst="rect">
            <a:avLst/>
          </a:prstGeom>
        </p:spPr>
      </p:pic>
      <p:cxnSp>
        <p:nvCxnSpPr>
          <p:cNvPr id="7" name="Straight Arrow Connector 6">
            <a:extLst>
              <a:ext uri="{FF2B5EF4-FFF2-40B4-BE49-F238E27FC236}">
                <a16:creationId xmlns:a16="http://schemas.microsoft.com/office/drawing/2014/main" id="{4087323B-5368-4EE8-8BD8-59633D5DFC78}"/>
              </a:ext>
            </a:extLst>
          </p:cNvPr>
          <p:cNvCxnSpPr>
            <a:cxnSpLocks/>
          </p:cNvCxnSpPr>
          <p:nvPr/>
        </p:nvCxnSpPr>
        <p:spPr>
          <a:xfrm flipH="1">
            <a:off x="7277608" y="5889171"/>
            <a:ext cx="3036824"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43134C0-7D31-44C6-8D9C-1232EB5D4900}"/>
              </a:ext>
            </a:extLst>
          </p:cNvPr>
          <p:cNvCxnSpPr>
            <a:cxnSpLocks/>
          </p:cNvCxnSpPr>
          <p:nvPr/>
        </p:nvCxnSpPr>
        <p:spPr>
          <a:xfrm flipH="1">
            <a:off x="7021286" y="3192363"/>
            <a:ext cx="2270034"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822569-155E-4A13-999D-F6CF484F940D}"/>
              </a:ext>
            </a:extLst>
          </p:cNvPr>
          <p:cNvCxnSpPr>
            <a:cxnSpLocks/>
          </p:cNvCxnSpPr>
          <p:nvPr/>
        </p:nvCxnSpPr>
        <p:spPr>
          <a:xfrm flipH="1">
            <a:off x="6949440" y="1521823"/>
            <a:ext cx="138988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7BFA7D9-28D8-44E0-AC8F-044896F7CFD4}"/>
              </a:ext>
            </a:extLst>
          </p:cNvPr>
          <p:cNvSpPr txBox="1"/>
          <p:nvPr/>
        </p:nvSpPr>
        <p:spPr>
          <a:xfrm>
            <a:off x="413656" y="2362199"/>
            <a:ext cx="26343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Bookman Old Style"/>
                <a:ea typeface="+mn-ea"/>
                <a:cs typeface="+mn-cs"/>
              </a:rPr>
              <a:t>Rhudy</a:t>
            </a:r>
            <a:r>
              <a:rPr kumimoji="0" lang="en-US" sz="3200" b="1" i="0" u="none" strike="noStrike" kern="1200" cap="none" spc="0" normalizeH="0" baseline="0" noProof="0" dirty="0">
                <a:ln>
                  <a:noFill/>
                </a:ln>
                <a:solidFill>
                  <a:prstClr val="black"/>
                </a:solidFill>
                <a:effectLst/>
                <a:uLnTx/>
                <a:uFillTx/>
                <a:latin typeface="Bookman Old Style"/>
                <a:ea typeface="+mn-ea"/>
                <a:cs typeface="+mn-cs"/>
              </a:rPr>
              <a:t> ruts</a:t>
            </a:r>
          </a:p>
        </p:txBody>
      </p:sp>
      <p:sp>
        <p:nvSpPr>
          <p:cNvPr id="4" name="TextBox 3">
            <a:extLst>
              <a:ext uri="{FF2B5EF4-FFF2-40B4-BE49-F238E27FC236}">
                <a16:creationId xmlns:a16="http://schemas.microsoft.com/office/drawing/2014/main" id="{02FAF77C-2D34-408C-A4DB-8D66F33423E5}"/>
              </a:ext>
            </a:extLst>
          </p:cNvPr>
          <p:cNvSpPr txBox="1"/>
          <p:nvPr/>
        </p:nvSpPr>
        <p:spPr>
          <a:xfrm>
            <a:off x="130629" y="3287486"/>
            <a:ext cx="35705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man Old Style"/>
                <a:ea typeface="+mn-ea"/>
                <a:cs typeface="+mn-cs"/>
              </a:rPr>
              <a:t>T10S, R65W Section 11</a:t>
            </a:r>
          </a:p>
        </p:txBody>
      </p:sp>
    </p:spTree>
    <p:extLst>
      <p:ext uri="{BB962C8B-B14F-4D97-AF65-F5344CB8AC3E}">
        <p14:creationId xmlns:p14="http://schemas.microsoft.com/office/powerpoint/2010/main" val="103993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grass, field, train&#10;&#10;Description automatically generated">
            <a:extLst>
              <a:ext uri="{FF2B5EF4-FFF2-40B4-BE49-F238E27FC236}">
                <a16:creationId xmlns:a16="http://schemas.microsoft.com/office/drawing/2014/main" id="{17A910D1-44E7-4571-91EF-A9E333EFF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273" y="178308"/>
            <a:ext cx="9928984" cy="6501384"/>
          </a:xfrm>
          <a:prstGeom prst="rect">
            <a:avLst/>
          </a:prstGeom>
        </p:spPr>
      </p:pic>
      <p:cxnSp>
        <p:nvCxnSpPr>
          <p:cNvPr id="14" name="Straight Arrow Connector 13">
            <a:extLst>
              <a:ext uri="{FF2B5EF4-FFF2-40B4-BE49-F238E27FC236}">
                <a16:creationId xmlns:a16="http://schemas.microsoft.com/office/drawing/2014/main" id="{39D5DB36-7A25-4CE0-84B0-D5031DB58445}"/>
              </a:ext>
            </a:extLst>
          </p:cNvPr>
          <p:cNvCxnSpPr>
            <a:cxnSpLocks/>
          </p:cNvCxnSpPr>
          <p:nvPr/>
        </p:nvCxnSpPr>
        <p:spPr>
          <a:xfrm>
            <a:off x="4375570" y="1444063"/>
            <a:ext cx="1473958"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0E75DB-3CB2-413F-AF24-B5EE6888D02A}"/>
              </a:ext>
            </a:extLst>
          </p:cNvPr>
          <p:cNvSpPr txBox="1"/>
          <p:nvPr/>
        </p:nvSpPr>
        <p:spPr>
          <a:xfrm>
            <a:off x="304799" y="1676401"/>
            <a:ext cx="161108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Bookman Old Style"/>
                <a:ea typeface="+mn-ea"/>
                <a:cs typeface="+mn-cs"/>
              </a:rPr>
              <a:t>Rhudy</a:t>
            </a:r>
            <a:r>
              <a:rPr kumimoji="0" lang="en-US" sz="3200" b="1" i="0" u="none" strike="noStrike" kern="1200" cap="none" spc="0" normalizeH="0" baseline="0" noProof="0" dirty="0">
                <a:ln>
                  <a:noFill/>
                </a:ln>
                <a:solidFill>
                  <a:prstClr val="black"/>
                </a:solidFill>
                <a:effectLst/>
                <a:uLnTx/>
                <a:uFillTx/>
                <a:latin typeface="Bookman Old Style"/>
                <a:ea typeface="+mn-ea"/>
                <a:cs typeface="+mn-cs"/>
              </a:rPr>
              <a:t> ruts</a:t>
            </a:r>
          </a:p>
        </p:txBody>
      </p:sp>
      <p:sp>
        <p:nvSpPr>
          <p:cNvPr id="4" name="TextBox 3">
            <a:extLst>
              <a:ext uri="{FF2B5EF4-FFF2-40B4-BE49-F238E27FC236}">
                <a16:creationId xmlns:a16="http://schemas.microsoft.com/office/drawing/2014/main" id="{513D116A-5BD3-4F8C-8910-9ABDE0D2219D}"/>
              </a:ext>
            </a:extLst>
          </p:cNvPr>
          <p:cNvSpPr txBox="1"/>
          <p:nvPr/>
        </p:nvSpPr>
        <p:spPr>
          <a:xfrm>
            <a:off x="108857" y="3211286"/>
            <a:ext cx="19267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man Old Style"/>
                <a:ea typeface="+mn-ea"/>
                <a:cs typeface="+mn-cs"/>
              </a:rPr>
              <a:t>T10S, R65W Section 11</a:t>
            </a:r>
          </a:p>
        </p:txBody>
      </p:sp>
    </p:spTree>
    <p:extLst>
      <p:ext uri="{BB962C8B-B14F-4D97-AF65-F5344CB8AC3E}">
        <p14:creationId xmlns:p14="http://schemas.microsoft.com/office/powerpoint/2010/main" val="66930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A2225C-EF0D-48EC-989E-CF143FA59F8E}"/>
              </a:ext>
            </a:extLst>
          </p:cNvPr>
          <p:cNvPicPr/>
          <p:nvPr/>
        </p:nvPicPr>
        <p:blipFill>
          <a:blip r:embed="rId2" cstate="print"/>
          <a:stretch>
            <a:fillRect/>
          </a:stretch>
        </p:blipFill>
        <p:spPr>
          <a:xfrm>
            <a:off x="6217921" y="1092903"/>
            <a:ext cx="5865976" cy="4590188"/>
          </a:xfrm>
          <a:prstGeom prst="rect">
            <a:avLst/>
          </a:prstGeom>
        </p:spPr>
      </p:pic>
      <p:pic>
        <p:nvPicPr>
          <p:cNvPr id="6" name="Picture 5" descr="Map&#10;&#10;Description automatically generated">
            <a:extLst>
              <a:ext uri="{FF2B5EF4-FFF2-40B4-BE49-F238E27FC236}">
                <a16:creationId xmlns:a16="http://schemas.microsoft.com/office/drawing/2014/main" id="{9F902D9E-DEA4-4356-BCF2-F56F949C5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27" y="1105151"/>
            <a:ext cx="6012706" cy="4577940"/>
          </a:xfrm>
          <a:prstGeom prst="rect">
            <a:avLst/>
          </a:prstGeom>
        </p:spPr>
      </p:pic>
    </p:spTree>
    <p:extLst>
      <p:ext uri="{BB962C8B-B14F-4D97-AF65-F5344CB8AC3E}">
        <p14:creationId xmlns:p14="http://schemas.microsoft.com/office/powerpoint/2010/main" val="315754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CA34C0D3-109F-4882-BA96-28122EAEF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2" y="512064"/>
            <a:ext cx="12090502" cy="5852160"/>
          </a:xfrm>
          <a:prstGeom prst="rect">
            <a:avLst/>
          </a:prstGeom>
        </p:spPr>
      </p:pic>
    </p:spTree>
    <p:extLst>
      <p:ext uri="{BB962C8B-B14F-4D97-AF65-F5344CB8AC3E}">
        <p14:creationId xmlns:p14="http://schemas.microsoft.com/office/powerpoint/2010/main" val="3360627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4E34C1-CAD0-4C58-BE68-53631528F989}"/>
              </a:ext>
            </a:extLst>
          </p:cNvPr>
          <p:cNvSpPr txBox="1"/>
          <p:nvPr/>
        </p:nvSpPr>
        <p:spPr>
          <a:xfrm>
            <a:off x="1684961" y="780836"/>
            <a:ext cx="89796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Bookman Old Style"/>
                <a:ea typeface="+mn-ea"/>
                <a:cs typeface="+mn-cs"/>
              </a:rPr>
              <a:t>Self-paced PowerPoint mapping lessons</a:t>
            </a:r>
          </a:p>
        </p:txBody>
      </p:sp>
      <p:grpSp>
        <p:nvGrpSpPr>
          <p:cNvPr id="5" name="Group 4">
            <a:extLst>
              <a:ext uri="{FF2B5EF4-FFF2-40B4-BE49-F238E27FC236}">
                <a16:creationId xmlns:a16="http://schemas.microsoft.com/office/drawing/2014/main" id="{32A10009-5F52-44E4-8E90-BA4E82D098C5}"/>
              </a:ext>
            </a:extLst>
          </p:cNvPr>
          <p:cNvGrpSpPr/>
          <p:nvPr/>
        </p:nvGrpSpPr>
        <p:grpSpPr>
          <a:xfrm>
            <a:off x="287215" y="1976152"/>
            <a:ext cx="11617570" cy="3869842"/>
            <a:chOff x="287215" y="1976152"/>
            <a:chExt cx="11617570" cy="3869842"/>
          </a:xfrm>
        </p:grpSpPr>
        <p:pic>
          <p:nvPicPr>
            <p:cNvPr id="3" name="Picture 2" descr="Graphical user interface, application, website, PowerPoint&#10;&#10;Description automatically generated">
              <a:extLst>
                <a:ext uri="{FF2B5EF4-FFF2-40B4-BE49-F238E27FC236}">
                  <a16:creationId xmlns:a16="http://schemas.microsoft.com/office/drawing/2014/main" id="{CDFA07C6-3D70-47E1-8ACB-10BAD8710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15" y="1976153"/>
              <a:ext cx="11617570" cy="3869841"/>
            </a:xfrm>
            <a:prstGeom prst="rect">
              <a:avLst/>
            </a:prstGeom>
          </p:spPr>
        </p:pic>
        <p:sp>
          <p:nvSpPr>
            <p:cNvPr id="2" name="Rectangle 1">
              <a:extLst>
                <a:ext uri="{FF2B5EF4-FFF2-40B4-BE49-F238E27FC236}">
                  <a16:creationId xmlns:a16="http://schemas.microsoft.com/office/drawing/2014/main" id="{F8FDEF34-2055-4A23-91DE-A5CCD132DE56}"/>
                </a:ext>
              </a:extLst>
            </p:cNvPr>
            <p:cNvSpPr/>
            <p:nvPr/>
          </p:nvSpPr>
          <p:spPr>
            <a:xfrm>
              <a:off x="287215" y="1976152"/>
              <a:ext cx="11617570" cy="38698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a:ea typeface="+mn-ea"/>
                <a:cs typeface="+mn-cs"/>
              </a:endParaRPr>
            </a:p>
          </p:txBody>
        </p:sp>
      </p:grpSp>
    </p:spTree>
    <p:extLst>
      <p:ext uri="{BB962C8B-B14F-4D97-AF65-F5344CB8AC3E}">
        <p14:creationId xmlns:p14="http://schemas.microsoft.com/office/powerpoint/2010/main" val="112903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3A598-60E8-4AC1-BFB9-539740CA45E4}"/>
              </a:ext>
            </a:extLst>
          </p:cNvPr>
          <p:cNvSpPr txBox="1"/>
          <p:nvPr/>
        </p:nvSpPr>
        <p:spPr>
          <a:xfrm>
            <a:off x="370115" y="427441"/>
            <a:ext cx="11625943" cy="6003118"/>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Satellites are a better model and resulted in the development of the </a:t>
            </a:r>
            <a:r>
              <a:rPr kumimoji="0" lang="en-US" sz="2800" b="1"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North American Datum of 1983 (NAD83</a:t>
            </a: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 Depending on one's location, coordinates obtained using NAD83 could be hundreds of meters away from coordinates using NAD27. </a:t>
            </a:r>
            <a:b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br>
            <a:b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b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A third datum, </a:t>
            </a:r>
            <a:r>
              <a:rPr kumimoji="0" lang="en-US" sz="2800" b="1"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WGS84</a:t>
            </a: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 is identical to NAD83 for most practical purposes within the United States. The differences are only important when an extremely high degree of precision is needed.</a:t>
            </a:r>
            <a:endParaRPr kumimoji="0" lang="en-US" sz="28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 </a:t>
            </a:r>
            <a:endParaRPr kumimoji="0" lang="en-US" sz="28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 </a:t>
            </a:r>
            <a:r>
              <a:rPr kumimoji="0" lang="en-US" sz="280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WGS84</a:t>
            </a:r>
            <a:r>
              <a:rPr kumimoji="0" lang="en-US" sz="2800" b="0" i="0" u="none" strike="noStrike" kern="1200" cap="none" spc="0" normalizeH="0" baseline="0" noProof="0" dirty="0">
                <a:ln>
                  <a:noFill/>
                </a:ln>
                <a:solidFill>
                  <a:srgbClr val="000000"/>
                </a:solidFill>
                <a:effectLst/>
                <a:uLnTx/>
                <a:uFillTx/>
                <a:latin typeface="Bookman Old Style"/>
                <a:ea typeface="Calibri" panose="020F0502020204030204" pitchFamily="34" charset="0"/>
                <a:cs typeface="+mn-cs"/>
              </a:rPr>
              <a:t> is the default datum setting for almost all GPS devices. But most USGS topographic maps published up to 2009 use NAD27.</a:t>
            </a:r>
            <a:endParaRPr kumimoji="0" lang="en-US" sz="2800" b="0" i="0" u="none" strike="noStrike" kern="1200" cap="none" spc="0" normalizeH="0" baseline="0" noProof="0" dirty="0">
              <a:ln>
                <a:noFill/>
              </a:ln>
              <a:solidFill>
                <a:prstClr val="black"/>
              </a:solidFill>
              <a:effectLst/>
              <a:uLnTx/>
              <a:uFillTx/>
              <a:latin typeface="Bookman Old Style"/>
              <a:ea typeface="Times New Roman" panose="02020603050405020304" pitchFamily="18" charset="0"/>
              <a:cs typeface="+mn-cs"/>
            </a:endParaRPr>
          </a:p>
        </p:txBody>
      </p:sp>
    </p:spTree>
    <p:extLst>
      <p:ext uri="{BB962C8B-B14F-4D97-AF65-F5344CB8AC3E}">
        <p14:creationId xmlns:p14="http://schemas.microsoft.com/office/powerpoint/2010/main" val="403753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9483657-822D-4227-95F6-735138F7C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505" y="1484467"/>
            <a:ext cx="6061981" cy="5268686"/>
          </a:xfrm>
          <a:prstGeom prst="rect">
            <a:avLst/>
          </a:prstGeom>
        </p:spPr>
      </p:pic>
      <p:sp>
        <p:nvSpPr>
          <p:cNvPr id="4" name="TextBox 3">
            <a:extLst>
              <a:ext uri="{FF2B5EF4-FFF2-40B4-BE49-F238E27FC236}">
                <a16:creationId xmlns:a16="http://schemas.microsoft.com/office/drawing/2014/main" id="{B3D98760-4025-4218-9B42-AE9C496376AC}"/>
              </a:ext>
            </a:extLst>
          </p:cNvPr>
          <p:cNvSpPr txBox="1"/>
          <p:nvPr/>
        </p:nvSpPr>
        <p:spPr>
          <a:xfrm>
            <a:off x="653143" y="285893"/>
            <a:ext cx="1125582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For datums NAD83 and WGS84, the shape of the earth </a:t>
            </a:r>
            <a:br>
              <a:rPr kumimoji="0" lang="en-US" sz="2800" b="0" i="0" u="none" strike="noStrike" kern="1200" cap="none" spc="0" normalizeH="0" baseline="0" noProof="0" dirty="0">
                <a:ln>
                  <a:noFill/>
                </a:ln>
                <a:solidFill>
                  <a:prstClr val="black"/>
                </a:solidFill>
                <a:effectLst/>
                <a:uLnTx/>
                <a:uFillTx/>
                <a:latin typeface="Bookman Old Style"/>
                <a:ea typeface="+mn-ea"/>
                <a:cs typeface="+mn-cs"/>
              </a:rPr>
            </a:b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(the ellipsoid) is measured from the center of the earth’s mass.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355559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6E6BFA9-CF9F-4590-B306-E1BE6259EF20}"/>
              </a:ext>
            </a:extLst>
          </p:cNvPr>
          <p:cNvCxnSpPr/>
          <p:nvPr/>
        </p:nvCxnSpPr>
        <p:spPr>
          <a:xfrm>
            <a:off x="701287" y="5120439"/>
            <a:ext cx="22530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2025EA-ACC9-4805-80CA-A8940C7B0ACE}"/>
              </a:ext>
            </a:extLst>
          </p:cNvPr>
          <p:cNvCxnSpPr/>
          <p:nvPr/>
        </p:nvCxnSpPr>
        <p:spPr>
          <a:xfrm>
            <a:off x="2954293" y="4180342"/>
            <a:ext cx="49019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4577CA-C401-4B76-A11A-EDC560EAFBD5}"/>
              </a:ext>
            </a:extLst>
          </p:cNvPr>
          <p:cNvCxnSpPr>
            <a:cxnSpLocks/>
          </p:cNvCxnSpPr>
          <p:nvPr/>
        </p:nvCxnSpPr>
        <p:spPr>
          <a:xfrm flipV="1">
            <a:off x="2954293" y="4180342"/>
            <a:ext cx="0" cy="9326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74CB76-E725-4716-925D-4D1BAA2178FB}"/>
              </a:ext>
            </a:extLst>
          </p:cNvPr>
          <p:cNvCxnSpPr/>
          <p:nvPr/>
        </p:nvCxnSpPr>
        <p:spPr>
          <a:xfrm>
            <a:off x="7856231" y="5120439"/>
            <a:ext cx="22530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B12E2B-B65F-4DE8-8AD1-D81315AFB8C0}"/>
              </a:ext>
            </a:extLst>
          </p:cNvPr>
          <p:cNvCxnSpPr>
            <a:cxnSpLocks/>
          </p:cNvCxnSpPr>
          <p:nvPr/>
        </p:nvCxnSpPr>
        <p:spPr>
          <a:xfrm flipV="1">
            <a:off x="7856231" y="4180342"/>
            <a:ext cx="0" cy="9326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1852860-046A-4A8C-9BEA-A67746EAD23E}"/>
              </a:ext>
            </a:extLst>
          </p:cNvPr>
          <p:cNvSpPr/>
          <p:nvPr/>
        </p:nvSpPr>
        <p:spPr>
          <a:xfrm>
            <a:off x="2774679" y="4015094"/>
            <a:ext cx="359229" cy="315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2AB3ED-C5F4-41E1-9A1B-F8CD9B6B271B}"/>
              </a:ext>
            </a:extLst>
          </p:cNvPr>
          <p:cNvSpPr/>
          <p:nvPr/>
        </p:nvSpPr>
        <p:spPr>
          <a:xfrm>
            <a:off x="7676617" y="4015094"/>
            <a:ext cx="359229" cy="315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E3FB805-6104-44BD-87D3-525601EBBF5D}"/>
              </a:ext>
            </a:extLst>
          </p:cNvPr>
          <p:cNvSpPr/>
          <p:nvPr/>
        </p:nvSpPr>
        <p:spPr>
          <a:xfrm>
            <a:off x="2774679" y="4955191"/>
            <a:ext cx="359229" cy="315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884DFC-14D7-4B4B-A095-0684A4AAD954}"/>
              </a:ext>
            </a:extLst>
          </p:cNvPr>
          <p:cNvSpPr/>
          <p:nvPr/>
        </p:nvSpPr>
        <p:spPr>
          <a:xfrm>
            <a:off x="7676616" y="4962596"/>
            <a:ext cx="359229" cy="315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5CE4365-2466-4A47-817A-D3A93F9266A9}"/>
              </a:ext>
            </a:extLst>
          </p:cNvPr>
          <p:cNvSpPr/>
          <p:nvPr/>
        </p:nvSpPr>
        <p:spPr>
          <a:xfrm>
            <a:off x="453637" y="4955191"/>
            <a:ext cx="359229" cy="315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3AFABF-94CC-4CE8-85E7-F2DB630C767F}"/>
              </a:ext>
            </a:extLst>
          </p:cNvPr>
          <p:cNvSpPr/>
          <p:nvPr/>
        </p:nvSpPr>
        <p:spPr>
          <a:xfrm>
            <a:off x="9929622" y="4955191"/>
            <a:ext cx="359229" cy="315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2AAC3A9-1C32-4DA5-BD4F-D0780CE51AA3}"/>
              </a:ext>
            </a:extLst>
          </p:cNvPr>
          <p:cNvSpPr txBox="1"/>
          <p:nvPr/>
        </p:nvSpPr>
        <p:spPr>
          <a:xfrm>
            <a:off x="2024743" y="3719560"/>
            <a:ext cx="936172" cy="830997"/>
          </a:xfrm>
          <a:prstGeom prst="rect">
            <a:avLst/>
          </a:prstGeom>
          <a:noFill/>
        </p:spPr>
        <p:txBody>
          <a:bodyPr wrap="square" rtlCol="0">
            <a:spAutoFit/>
          </a:bodyPr>
          <a:lstStyle/>
          <a:p>
            <a:r>
              <a:rPr lang="en-US" sz="4800" b="1" dirty="0"/>
              <a:t>A</a:t>
            </a:r>
          </a:p>
        </p:txBody>
      </p:sp>
      <p:sp>
        <p:nvSpPr>
          <p:cNvPr id="20" name="TextBox 19">
            <a:extLst>
              <a:ext uri="{FF2B5EF4-FFF2-40B4-BE49-F238E27FC236}">
                <a16:creationId xmlns:a16="http://schemas.microsoft.com/office/drawing/2014/main" id="{16C672B2-2A9C-4581-A13D-9CB1AC83A0FA}"/>
              </a:ext>
            </a:extLst>
          </p:cNvPr>
          <p:cNvSpPr txBox="1"/>
          <p:nvPr/>
        </p:nvSpPr>
        <p:spPr>
          <a:xfrm>
            <a:off x="8245227" y="3719559"/>
            <a:ext cx="827314" cy="830997"/>
          </a:xfrm>
          <a:prstGeom prst="rect">
            <a:avLst/>
          </a:prstGeom>
          <a:noFill/>
        </p:spPr>
        <p:txBody>
          <a:bodyPr wrap="square" rtlCol="0">
            <a:spAutoFit/>
          </a:bodyPr>
          <a:lstStyle/>
          <a:p>
            <a:r>
              <a:rPr lang="en-US" sz="4800" b="1" dirty="0"/>
              <a:t>B</a:t>
            </a:r>
          </a:p>
        </p:txBody>
      </p:sp>
      <p:cxnSp>
        <p:nvCxnSpPr>
          <p:cNvPr id="22" name="Straight Arrow Connector 21">
            <a:extLst>
              <a:ext uri="{FF2B5EF4-FFF2-40B4-BE49-F238E27FC236}">
                <a16:creationId xmlns:a16="http://schemas.microsoft.com/office/drawing/2014/main" id="{3BB32C4A-C4D0-4335-87BB-07D4B34C935B}"/>
              </a:ext>
            </a:extLst>
          </p:cNvPr>
          <p:cNvCxnSpPr>
            <a:cxnSpLocks/>
          </p:cNvCxnSpPr>
          <p:nvPr/>
        </p:nvCxnSpPr>
        <p:spPr>
          <a:xfrm flipV="1">
            <a:off x="3133908" y="2547257"/>
            <a:ext cx="1318349" cy="13824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607038-62E9-4CCE-8B7A-8EC084AAA024}"/>
              </a:ext>
            </a:extLst>
          </p:cNvPr>
          <p:cNvCxnSpPr>
            <a:cxnSpLocks/>
          </p:cNvCxnSpPr>
          <p:nvPr/>
        </p:nvCxnSpPr>
        <p:spPr>
          <a:xfrm flipV="1">
            <a:off x="8035845" y="2656115"/>
            <a:ext cx="1144178" cy="12520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4" descr="Image result for Clipart Gravestone">
            <a:extLst>
              <a:ext uri="{FF2B5EF4-FFF2-40B4-BE49-F238E27FC236}">
                <a16:creationId xmlns:a16="http://schemas.microsoft.com/office/drawing/2014/main" id="{7FB1E86D-3A15-4ACB-8E66-E170B5C13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043" y="1617372"/>
            <a:ext cx="837355" cy="10387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886C8B1-9D97-46A2-82BD-90EEE44E6465}"/>
              </a:ext>
            </a:extLst>
          </p:cNvPr>
          <p:cNvSpPr txBox="1"/>
          <p:nvPr/>
        </p:nvSpPr>
        <p:spPr>
          <a:xfrm>
            <a:off x="9013903" y="1538011"/>
            <a:ext cx="1144178" cy="1446550"/>
          </a:xfrm>
          <a:prstGeom prst="rect">
            <a:avLst/>
          </a:prstGeom>
          <a:noFill/>
        </p:spPr>
        <p:txBody>
          <a:bodyPr wrap="square" rtlCol="0">
            <a:spAutoFit/>
          </a:bodyPr>
          <a:lstStyle/>
          <a:p>
            <a:r>
              <a:rPr lang="en-US" sz="8800" b="1" dirty="0"/>
              <a:t>?</a:t>
            </a:r>
          </a:p>
        </p:txBody>
      </p:sp>
    </p:spTree>
    <p:extLst>
      <p:ext uri="{BB962C8B-B14F-4D97-AF65-F5344CB8AC3E}">
        <p14:creationId xmlns:p14="http://schemas.microsoft.com/office/powerpoint/2010/main" val="27031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750" fill="hold"/>
                                        <p:tgtEl>
                                          <p:spTgt spid="26"/>
                                        </p:tgtEl>
                                        <p:attrNameLst>
                                          <p:attrName>ppt_w</p:attrName>
                                        </p:attrNameLst>
                                      </p:cBhvr>
                                      <p:tavLst>
                                        <p:tav tm="0">
                                          <p:val>
                                            <p:fltVal val="0"/>
                                          </p:val>
                                        </p:tav>
                                        <p:tav tm="100000">
                                          <p:val>
                                            <p:strVal val="#ppt_w"/>
                                          </p:val>
                                        </p:tav>
                                      </p:tavLst>
                                    </p:anim>
                                    <p:anim calcmode="lin" valueType="num">
                                      <p:cBhvr>
                                        <p:cTn id="12" dur="750" fill="hold"/>
                                        <p:tgtEl>
                                          <p:spTgt spid="26"/>
                                        </p:tgtEl>
                                        <p:attrNameLst>
                                          <p:attrName>ppt_h</p:attrName>
                                        </p:attrNameLst>
                                      </p:cBhvr>
                                      <p:tavLst>
                                        <p:tav tm="0">
                                          <p:val>
                                            <p:fltVal val="0"/>
                                          </p:val>
                                        </p:tav>
                                        <p:tav tm="100000">
                                          <p:val>
                                            <p:strVal val="#ppt_h"/>
                                          </p:val>
                                        </p:tav>
                                      </p:tavLst>
                                    </p:anim>
                                    <p:animEffect transition="in" filter="fade">
                                      <p:cBhvr>
                                        <p:cTn id="13" dur="75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750"/>
                                        <p:tgtEl>
                                          <p:spTgt spid="24"/>
                                        </p:tgtEl>
                                      </p:cBhvr>
                                    </p:animEffect>
                                  </p:childTnLst>
                                </p:cTn>
                              </p:par>
                            </p:childTnLst>
                          </p:cTn>
                        </p:par>
                        <p:par>
                          <p:cTn id="19" fill="hold">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750" fill="hold"/>
                                        <p:tgtEl>
                                          <p:spTgt spid="27"/>
                                        </p:tgtEl>
                                        <p:attrNameLst>
                                          <p:attrName>ppt_w</p:attrName>
                                        </p:attrNameLst>
                                      </p:cBhvr>
                                      <p:tavLst>
                                        <p:tav tm="0">
                                          <p:val>
                                            <p:fltVal val="0"/>
                                          </p:val>
                                        </p:tav>
                                        <p:tav tm="100000">
                                          <p:val>
                                            <p:strVal val="#ppt_w"/>
                                          </p:val>
                                        </p:tav>
                                      </p:tavLst>
                                    </p:anim>
                                    <p:anim calcmode="lin" valueType="num">
                                      <p:cBhvr>
                                        <p:cTn id="23" dur="750" fill="hold"/>
                                        <p:tgtEl>
                                          <p:spTgt spid="27"/>
                                        </p:tgtEl>
                                        <p:attrNameLst>
                                          <p:attrName>ppt_h</p:attrName>
                                        </p:attrNameLst>
                                      </p:cBhvr>
                                      <p:tavLst>
                                        <p:tav tm="0">
                                          <p:val>
                                            <p:fltVal val="0"/>
                                          </p:val>
                                        </p:tav>
                                        <p:tav tm="100000">
                                          <p:val>
                                            <p:strVal val="#ppt_h"/>
                                          </p:val>
                                        </p:tav>
                                      </p:tavLst>
                                    </p:anim>
                                    <p:animEffect transition="in" filter="fade">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24262-4176-4117-BA36-90335D983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971" y="238261"/>
            <a:ext cx="5072457" cy="6381477"/>
          </a:xfrm>
          <a:prstGeom prst="rect">
            <a:avLst/>
          </a:prstGeom>
        </p:spPr>
      </p:pic>
      <p:cxnSp>
        <p:nvCxnSpPr>
          <p:cNvPr id="5" name="Straight Arrow Connector 4">
            <a:extLst>
              <a:ext uri="{FF2B5EF4-FFF2-40B4-BE49-F238E27FC236}">
                <a16:creationId xmlns:a16="http://schemas.microsoft.com/office/drawing/2014/main" id="{183B1FFF-C5B7-419B-AA68-40D69F648C64}"/>
              </a:ext>
            </a:extLst>
          </p:cNvPr>
          <p:cNvCxnSpPr/>
          <p:nvPr/>
        </p:nvCxnSpPr>
        <p:spPr>
          <a:xfrm flipH="1" flipV="1">
            <a:off x="8560359" y="847898"/>
            <a:ext cx="1026695" cy="4668253"/>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CE160D-F31D-43F4-A183-2C67C9C3B395}"/>
              </a:ext>
            </a:extLst>
          </p:cNvPr>
          <p:cNvSpPr txBox="1"/>
          <p:nvPr/>
        </p:nvSpPr>
        <p:spPr>
          <a:xfrm>
            <a:off x="376198" y="490517"/>
            <a:ext cx="507245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A marker was placed on the Colorado Capitol using </a:t>
            </a:r>
            <a:r>
              <a:rPr kumimoji="0" lang="en-US" sz="3200" b="0" i="1" u="none" strike="noStrike" kern="1200" cap="none" spc="0" normalizeH="0" baseline="0" noProof="0" dirty="0">
                <a:ln>
                  <a:noFill/>
                </a:ln>
                <a:solidFill>
                  <a:prstClr val="black"/>
                </a:solidFill>
                <a:effectLst/>
                <a:uLnTx/>
                <a:uFillTx/>
                <a:latin typeface="Bookman Old Style"/>
                <a:ea typeface="+mn-ea"/>
                <a:cs typeface="+mn-cs"/>
              </a:rPr>
              <a:t>WGS84 datum</a:t>
            </a:r>
          </a:p>
        </p:txBody>
      </p:sp>
      <p:sp>
        <p:nvSpPr>
          <p:cNvPr id="7" name="TextBox 6">
            <a:extLst>
              <a:ext uri="{FF2B5EF4-FFF2-40B4-BE49-F238E27FC236}">
                <a16:creationId xmlns:a16="http://schemas.microsoft.com/office/drawing/2014/main" id="{1E5E048E-0B92-41D2-A1F6-DCC9831B944D}"/>
              </a:ext>
            </a:extLst>
          </p:cNvPr>
          <p:cNvSpPr txBox="1"/>
          <p:nvPr/>
        </p:nvSpPr>
        <p:spPr>
          <a:xfrm>
            <a:off x="394745" y="2183288"/>
            <a:ext cx="524959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Then the datum was changed to </a:t>
            </a:r>
            <a:r>
              <a:rPr kumimoji="0" lang="en-US" sz="3200" b="0" i="1" u="none" strike="noStrike" kern="1200" cap="none" spc="0" normalizeH="0" baseline="0" noProof="0" dirty="0">
                <a:ln>
                  <a:noFill/>
                </a:ln>
                <a:solidFill>
                  <a:prstClr val="black"/>
                </a:solidFill>
                <a:effectLst/>
                <a:uLnTx/>
                <a:uFillTx/>
                <a:latin typeface="Bookman Old Style"/>
                <a:ea typeface="+mn-ea"/>
                <a:cs typeface="+mn-cs"/>
              </a:rPr>
              <a:t>NAD27</a:t>
            </a: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 and a marker was placed using the WGS84 coordinates.</a:t>
            </a:r>
          </a:p>
        </p:txBody>
      </p:sp>
      <p:sp>
        <p:nvSpPr>
          <p:cNvPr id="8" name="TextBox 7">
            <a:extLst>
              <a:ext uri="{FF2B5EF4-FFF2-40B4-BE49-F238E27FC236}">
                <a16:creationId xmlns:a16="http://schemas.microsoft.com/office/drawing/2014/main" id="{D2BE7529-09AE-43C2-9BD8-A413ECCCBB76}"/>
              </a:ext>
            </a:extLst>
          </p:cNvPr>
          <p:cNvSpPr txBox="1"/>
          <p:nvPr/>
        </p:nvSpPr>
        <p:spPr>
          <a:xfrm>
            <a:off x="376198" y="4674712"/>
            <a:ext cx="526814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a:ea typeface="+mn-ea"/>
                <a:cs typeface="+mn-cs"/>
              </a:rPr>
              <a:t>The NAD27 coordinates were </a:t>
            </a:r>
            <a:r>
              <a:rPr kumimoji="0" lang="en-US" sz="2800" b="0" i="1" u="none" strike="noStrike" kern="1200" cap="none" spc="0" normalizeH="0" baseline="0" noProof="0" dirty="0">
                <a:ln>
                  <a:noFill/>
                </a:ln>
                <a:solidFill>
                  <a:prstClr val="black"/>
                </a:solidFill>
                <a:effectLst/>
                <a:uLnTx/>
                <a:uFillTx/>
                <a:latin typeface="Bookman Old Style"/>
                <a:ea typeface="+mn-ea"/>
                <a:cs typeface="+mn-cs"/>
              </a:rPr>
              <a:t>46 meters too far west, and 208 meters too far north.</a:t>
            </a:r>
          </a:p>
        </p:txBody>
      </p:sp>
    </p:spTree>
    <p:extLst>
      <p:ext uri="{BB962C8B-B14F-4D97-AF65-F5344CB8AC3E}">
        <p14:creationId xmlns:p14="http://schemas.microsoft.com/office/powerpoint/2010/main" val="335684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F10C9A-D58C-4624-8203-6D53C1160BAE}"/>
              </a:ext>
            </a:extLst>
          </p:cNvPr>
          <p:cNvSpPr txBox="1"/>
          <p:nvPr/>
        </p:nvSpPr>
        <p:spPr>
          <a:xfrm>
            <a:off x="612893" y="6016456"/>
            <a:ext cx="111011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man Old Style"/>
                <a:ea typeface="+mn-ea"/>
                <a:cs typeface="+mn-cs"/>
              </a:rPr>
              <a:t>https://www.coursera.org/lecture/spatial-analysis/datums-6q7Wb</a:t>
            </a:r>
          </a:p>
        </p:txBody>
      </p:sp>
      <p:sp>
        <p:nvSpPr>
          <p:cNvPr id="3" name="TextBox 2">
            <a:extLst>
              <a:ext uri="{FF2B5EF4-FFF2-40B4-BE49-F238E27FC236}">
                <a16:creationId xmlns:a16="http://schemas.microsoft.com/office/drawing/2014/main" id="{EDB4C3DE-910A-4769-BD0C-5039C34C79B5}"/>
              </a:ext>
            </a:extLst>
          </p:cNvPr>
          <p:cNvSpPr txBox="1"/>
          <p:nvPr/>
        </p:nvSpPr>
        <p:spPr>
          <a:xfrm>
            <a:off x="1699017" y="202725"/>
            <a:ext cx="8451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a:ea typeface="+mn-ea"/>
                <a:cs typeface="+mn-cs"/>
              </a:rPr>
              <a:t>Good 7-minute training video about datums</a:t>
            </a:r>
          </a:p>
        </p:txBody>
      </p:sp>
      <p:pic>
        <p:nvPicPr>
          <p:cNvPr id="5" name="Picture 4" descr="A person standing in front of a white background&#10;&#10;Description automatically generated with low confidence">
            <a:extLst>
              <a:ext uri="{FF2B5EF4-FFF2-40B4-BE49-F238E27FC236}">
                <a16:creationId xmlns:a16="http://schemas.microsoft.com/office/drawing/2014/main" id="{CFAB3A12-548A-49CC-BB38-6E76313A0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171" y="1058779"/>
            <a:ext cx="8845649" cy="4563979"/>
          </a:xfrm>
          <a:prstGeom prst="rect">
            <a:avLst/>
          </a:prstGeom>
        </p:spPr>
      </p:pic>
    </p:spTree>
    <p:extLst>
      <p:ext uri="{BB962C8B-B14F-4D97-AF65-F5344CB8AC3E}">
        <p14:creationId xmlns:p14="http://schemas.microsoft.com/office/powerpoint/2010/main" val="376989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map&#10;&#10;Description automatically generated">
            <a:extLst>
              <a:ext uri="{FF2B5EF4-FFF2-40B4-BE49-F238E27FC236}">
                <a16:creationId xmlns:a16="http://schemas.microsoft.com/office/drawing/2014/main" id="{045A1635-764E-4EEE-B682-C84E785AA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401" y="1036635"/>
            <a:ext cx="8230370" cy="5650316"/>
          </a:xfrm>
          <a:prstGeom prst="rect">
            <a:avLst/>
          </a:prstGeom>
        </p:spPr>
      </p:pic>
      <p:sp>
        <p:nvSpPr>
          <p:cNvPr id="2" name="TextBox 1">
            <a:extLst>
              <a:ext uri="{FF2B5EF4-FFF2-40B4-BE49-F238E27FC236}">
                <a16:creationId xmlns:a16="http://schemas.microsoft.com/office/drawing/2014/main" id="{218B34DB-7199-458E-88A7-6CD469915635}"/>
              </a:ext>
            </a:extLst>
          </p:cNvPr>
          <p:cNvSpPr txBox="1"/>
          <p:nvPr/>
        </p:nvSpPr>
        <p:spPr>
          <a:xfrm>
            <a:off x="3098275" y="390304"/>
            <a:ext cx="59954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4800" b="1" i="0" u="none" strike="noStrike" kern="1200" cap="none" spc="0" normalizeH="0" baseline="0" noProof="0" dirty="0">
                <a:ln>
                  <a:noFill/>
                </a:ln>
                <a:solidFill>
                  <a:prstClr val="black"/>
                </a:solidFill>
                <a:effectLst/>
                <a:uLnTx/>
                <a:uFillTx/>
                <a:latin typeface="Bookman Old Style"/>
                <a:ea typeface="+mn-ea"/>
                <a:cs typeface="+mn-cs"/>
              </a:rPr>
            </a:br>
            <a:endParaRPr kumimoji="0" lang="en-US" sz="4800" b="0" i="0" u="none" strike="noStrike" kern="1200" cap="none" spc="0" normalizeH="0" baseline="0" noProof="0" dirty="0">
              <a:ln>
                <a:noFill/>
              </a:ln>
              <a:solidFill>
                <a:prstClr val="black"/>
              </a:solidFill>
              <a:effectLst/>
              <a:uLnTx/>
              <a:uFillTx/>
              <a:latin typeface="Bookman Old Style"/>
              <a:ea typeface="+mn-ea"/>
              <a:cs typeface="+mn-cs"/>
            </a:endParaRPr>
          </a:p>
        </p:txBody>
      </p:sp>
      <p:sp>
        <p:nvSpPr>
          <p:cNvPr id="3" name="TextBox 2">
            <a:extLst>
              <a:ext uri="{FF2B5EF4-FFF2-40B4-BE49-F238E27FC236}">
                <a16:creationId xmlns:a16="http://schemas.microsoft.com/office/drawing/2014/main" id="{CBEF36ED-1501-4544-9768-BAE637E8E296}"/>
              </a:ext>
            </a:extLst>
          </p:cNvPr>
          <p:cNvSpPr txBox="1"/>
          <p:nvPr/>
        </p:nvSpPr>
        <p:spPr>
          <a:xfrm>
            <a:off x="3000408" y="220531"/>
            <a:ext cx="65485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Bookman Old Style"/>
                <a:ea typeface="+mn-ea"/>
                <a:cs typeface="+mn-cs"/>
              </a:rPr>
              <a:t>Public Land Survey System</a:t>
            </a:r>
          </a:p>
        </p:txBody>
      </p:sp>
    </p:spTree>
    <p:extLst>
      <p:ext uri="{BB962C8B-B14F-4D97-AF65-F5344CB8AC3E}">
        <p14:creationId xmlns:p14="http://schemas.microsoft.com/office/powerpoint/2010/main" val="25673348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Bookman Old Style"/>
        <a:ea typeface=""/>
        <a:cs typeface=""/>
      </a:majorFont>
      <a:minorFont>
        <a:latin typeface="Bookman Old Sty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895</Words>
  <Application>Microsoft Office PowerPoint</Application>
  <PresentationFormat>Widescreen</PresentationFormat>
  <Paragraphs>98</Paragraphs>
  <Slides>38</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Bookman Old Style</vt:lpstr>
      <vt:lpstr>Calibri</vt:lpstr>
      <vt:lpstr>Calibri Light</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Watson</dc:creator>
  <cp:lastModifiedBy>Bruce Watson</cp:lastModifiedBy>
  <cp:revision>10</cp:revision>
  <dcterms:created xsi:type="dcterms:W3CDTF">2021-08-11T17:06:29Z</dcterms:created>
  <dcterms:modified xsi:type="dcterms:W3CDTF">2021-09-02T15:35:12Z</dcterms:modified>
</cp:coreProperties>
</file>